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13.xml"/>
  <Override ContentType="application/vnd.openxmlformats-officedocument.presentationml.notesSlide+xml" PartName="/ppt/notesSlides/notesSlide16.xml"/>
  <Override ContentType="application/vnd.openxmlformats-officedocument.presentationml.notesSlide+xml" PartName="/ppt/notesSlides/notesSlide18.xml"/>
  <Override ContentType="application/vnd.openxmlformats-officedocument.presentationml.notesSlide+xml" PartName="/ppt/notesSlides/notesSlide3.xml"/>
  <Override ContentType="application/vnd.openxmlformats-officedocument.presentationml.notesSlide+xml" PartName="/ppt/notesSlides/notesSlide12.xml"/>
  <Override ContentType="application/vnd.openxmlformats-officedocument.presentationml.notesMaster+xml" PartName="/ppt/notesMasters/notesMaster1.xml"/>
  <Override ContentType="application/vnd.openxmlformats-officedocument.presentationml.comments+xml" PartName="/ppt/comments/comment3.xml"/>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commentAuthors+xml" PartName="/ppt/commentAuthor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6.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xml"/>
  <Override ContentType="application/vnd.openxmlformats-officedocument.presentationml.slide+xml" PartName="/ppt/slides/slide9.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7.xml"/>
  <Override ContentType="application/vnd.openxmlformats-officedocument.presentationml.slide+xml" PartName="/ppt/slides/slide8.xml"/>
  <Override ContentType="application/vnd.openxmlformats-officedocument.presentationml.slide+xml" PartName="/ppt/slides/slide4.xml"/>
  <Override ContentType="application/vnd.openxmlformats-officedocument.presentationml.slide+xml" PartName="/ppt/slides/slide10.xml"/>
  <Override ContentType="application/vnd.openxmlformats-officedocument.presentationml.slide+xml" PartName="/ppt/slides/slide14.xml"/>
  <Override ContentType="application/vnd.openxmlformats-officedocument.presentationml.slide+xml" PartName="/ppt/slides/slide1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3" name="Kfir Lev-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21" Type="http://schemas.openxmlformats.org/officeDocument/2006/relationships/slide" Target="slides/slide15.xml"/><Relationship Id="rId2" Type="http://schemas.openxmlformats.org/officeDocument/2006/relationships/presProps" Target="presProps.xml"/><Relationship Id="rId12" Type="http://schemas.openxmlformats.org/officeDocument/2006/relationships/slide" Target="slides/slide6.xml"/><Relationship Id="rId22" Type="http://schemas.openxmlformats.org/officeDocument/2006/relationships/slide" Target="slides/slide16.xml"/><Relationship Id="rId13" Type="http://schemas.openxmlformats.org/officeDocument/2006/relationships/slide" Target="slides/slide7.xml"/><Relationship Id="rId1" Type="http://schemas.openxmlformats.org/officeDocument/2006/relationships/theme" Target="theme/theme3.xml"/><Relationship Id="rId23" Type="http://schemas.openxmlformats.org/officeDocument/2006/relationships/slide" Target="slides/slide17.xml"/><Relationship Id="rId4" Type="http://schemas.openxmlformats.org/officeDocument/2006/relationships/commentAuthors" Target="commentAuthors.xml"/><Relationship Id="rId10" Type="http://schemas.openxmlformats.org/officeDocument/2006/relationships/slide" Target="slides/slide4.xml"/><Relationship Id="rId24" Type="http://schemas.openxmlformats.org/officeDocument/2006/relationships/slide" Target="slides/slide18.xml"/><Relationship Id="rId3" Type="http://schemas.openxmlformats.org/officeDocument/2006/relationships/tableStyles" Target="tableStyles.xml"/><Relationship Id="rId11" Type="http://schemas.openxmlformats.org/officeDocument/2006/relationships/slide" Target="slides/slide5.xml"/><Relationship Id="rId20" Type="http://schemas.openxmlformats.org/officeDocument/2006/relationships/slide" Target="slides/slide14.xml"/><Relationship Id="rId9"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Master" Target="slideMasters/slideMaster1.xml"/><Relationship Id="rId8" Type="http://schemas.openxmlformats.org/officeDocument/2006/relationships/slide" Target="slides/slide2.xml"/><Relationship Id="rId7"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המצגת אמורה לקחת בין 25-30 דקות בערך, אז תתכננו את הזמן בהתאם.</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p:pos x="6000" y="0"/>
    <p:text>אתם יכולים להשאיר רק אתכם כצוות, הרי אתם היחידים שעבדתם על זה, אותי לכתוב כמנחה של הפרויקט.</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בגדול, מי שישב בחדר לא יבין מה כתוב בקוד, אז אולי עדיף שתסמנו בגדול כל חלק מה הוא אומר ולכתוב את זה בכתב גדול (כלומר ממש לסמן מעל לקוד בעיגולים) כי הקוד עצמו פשוט זה שטח מת מבחינת מצגת</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 name="Shape 28"/>
        <p:cNvGrpSpPr/>
        <p:nvPr/>
      </p:nvGrpSpPr>
      <p:grpSpPr>
        <a:xfrm>
          <a:off x="0" y="0"/>
          <a:ext cx="0" cy="0"/>
          <a:chOff x="0" y="0"/>
          <a:chExt cx="0" cy="0"/>
        </a:xfrm>
      </p:grpSpPr>
      <p:sp>
        <p:nvSpPr>
          <p:cNvPr id="29" name="Shape 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0" name="Shape 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9" name="Shape 39"/>
          <p:cNvSpPr txBox="1"/>
          <p:nvPr>
            <p:ph idx="1" type="body"/>
          </p:nvPr>
        </p:nvSpPr>
        <p:spPr>
          <a:xfrm>
            <a:off x="685800" y="4343400"/>
            <a:ext cx="5486399" cy="4114800"/>
          </a:xfrm>
          <a:prstGeom prst="rect">
            <a:avLst/>
          </a:prstGeom>
        </p:spPr>
        <p:txBody>
          <a:bodyPr anchorCtr="0" anchor="t" bIns="91425" lIns="91425" rIns="91425" tIns="91425">
            <a:noAutofit/>
          </a:bodyPr>
          <a:lstStyle/>
          <a:p>
            <a:pPr rtl="1">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7" name="Shape 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rtl="1">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sz="1400">
                <a:solidFill>
                  <a:schemeClr val="dk1"/>
                </a:solidFill>
              </a:rPr>
              <a:t>// TODO(Hamam): add here icons and animation describing how our application works:</a:t>
            </a:r>
          </a:p>
          <a:p>
            <a:pPr indent="-317500" lvl="0" marL="457200" rtl="0">
              <a:spcBef>
                <a:spcPts val="0"/>
              </a:spcBef>
              <a:buClr>
                <a:schemeClr val="dk1"/>
              </a:buClr>
              <a:buSzPct val="100000"/>
              <a:buFont typeface="Arial"/>
              <a:buAutoNum type="arabicPeriod"/>
            </a:pPr>
            <a:r>
              <a:rPr lang="en" sz="1400">
                <a:solidFill>
                  <a:schemeClr val="dk1"/>
                </a:solidFill>
              </a:rPr>
              <a:t>The user tells where to go to the Watch</a:t>
            </a:r>
          </a:p>
          <a:p>
            <a:pPr indent="-317500" lvl="0" marL="457200" rtl="0">
              <a:spcBef>
                <a:spcPts val="0"/>
              </a:spcBef>
              <a:buClr>
                <a:schemeClr val="dk1"/>
              </a:buClr>
              <a:buSzPct val="100000"/>
              <a:buFont typeface="Arial"/>
              <a:buAutoNum type="arabicPeriod"/>
            </a:pPr>
            <a:r>
              <a:rPr lang="en" sz="1400">
                <a:solidFill>
                  <a:schemeClr val="dk1"/>
                </a:solidFill>
              </a:rPr>
              <a:t>The watch send this to the phone</a:t>
            </a:r>
          </a:p>
          <a:p>
            <a:pPr indent="-317500" lvl="0" marL="457200" rtl="0">
              <a:spcBef>
                <a:spcPts val="0"/>
              </a:spcBef>
              <a:buClr>
                <a:schemeClr val="dk1"/>
              </a:buClr>
              <a:buSzPct val="100000"/>
              <a:buFont typeface="Arial"/>
              <a:buAutoNum type="arabicPeriod"/>
            </a:pPr>
            <a:r>
              <a:rPr lang="en" sz="1400">
                <a:solidFill>
                  <a:schemeClr val="dk1"/>
                </a:solidFill>
              </a:rPr>
              <a:t>The phone connects to the internet and calculates the path</a:t>
            </a:r>
          </a:p>
          <a:p>
            <a:pPr indent="-317500" lvl="0" marL="457200" rtl="0">
              <a:spcBef>
                <a:spcPts val="0"/>
              </a:spcBef>
              <a:buClr>
                <a:schemeClr val="dk1"/>
              </a:buClr>
              <a:buSzPct val="100000"/>
              <a:buFont typeface="Arial"/>
              <a:buAutoNum type="arabicPeriod"/>
            </a:pPr>
            <a:r>
              <a:rPr lang="en" sz="1400">
                <a:solidFill>
                  <a:schemeClr val="dk1"/>
                </a:solidFill>
              </a:rPr>
              <a:t>The phone keeps receiving GPS location updates, calculates the distance, and sends to Watch</a:t>
            </a:r>
          </a:p>
          <a:p>
            <a:pPr indent="-317500" lvl="0" marL="457200" rtl="0">
              <a:spcBef>
                <a:spcPts val="0"/>
              </a:spcBef>
              <a:buClr>
                <a:schemeClr val="dk1"/>
              </a:buClr>
              <a:buSzPct val="100000"/>
              <a:buFont typeface="Arial"/>
              <a:buAutoNum type="arabicPeriod"/>
            </a:pPr>
            <a:r>
              <a:rPr lang="en" sz="1400">
                <a:solidFill>
                  <a:schemeClr val="dk1"/>
                </a:solidFill>
              </a:rPr>
              <a:t>The watch shows the distance, and if it is small it vibrates</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x="0" y="0"/>
          <a:ext cx="0" cy="0"/>
          <a:chOff x="0" y="0"/>
          <a:chExt cx="0" cy="0"/>
        </a:xfrm>
      </p:grpSpPr>
      <p:sp>
        <p:nvSpPr>
          <p:cNvPr id="8" name="Shape 8"/>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9" name="Shape 9"/>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x="0" y="0"/>
          <a:ext cx="0" cy="0"/>
          <a:chOff x="0" y="0"/>
          <a:chExt cx="0" cy="0"/>
        </a:xfrm>
      </p:grpSpPr>
      <p:sp>
        <p:nvSpPr>
          <p:cNvPr id="11" name="Shape 11"/>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x="0" y="0"/>
          <a:ext cx="0" cy="0"/>
          <a:chOff x="0" y="0"/>
          <a:chExt cx="0" cy="0"/>
        </a:xfrm>
      </p:grpSpPr>
      <p:sp>
        <p:nvSpPr>
          <p:cNvPr id="20" name="Shape 20"/>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0"/>
              </a:spcBef>
              <a:buClr>
                <a:schemeClr val="dk1"/>
              </a:buClr>
              <a:buSzPct val="100000"/>
              <a:buNone/>
              <a:defRPr sz="1800">
                <a:solidFill>
                  <a:schemeClr val="dk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30000">
              <a:schemeClr val="lt1"/>
            </a:gs>
            <a:gs pos="100000">
              <a:schemeClr val="lt2"/>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SzPct val="100000"/>
              <a:defRPr sz="3000"/>
            </a:lvl1pPr>
            <a:lvl2pPr rtl="0">
              <a:spcBef>
                <a:spcPts val="480"/>
              </a:spcBef>
              <a:buSzPct val="100000"/>
              <a:defRPr sz="2400"/>
            </a:lvl2pPr>
            <a:lvl3pPr rtl="0">
              <a:spcBef>
                <a:spcPts val="480"/>
              </a:spcBef>
              <a:buSzPct val="100000"/>
              <a:defRPr sz="2400"/>
            </a:lvl3pPr>
            <a:lvl4pPr rtl="0">
              <a:spcBef>
                <a:spcPts val="360"/>
              </a:spcBef>
              <a:buSzPct val="100000"/>
              <a:defRPr sz="1800"/>
            </a:lvl4pPr>
            <a:lvl5pPr rtl="0">
              <a:spcBef>
                <a:spcPts val="360"/>
              </a:spcBef>
              <a:buSzPct val="100000"/>
              <a:defRPr sz="1800"/>
            </a:lvl5pPr>
            <a:lvl6pPr rtl="0">
              <a:spcBef>
                <a:spcPts val="360"/>
              </a:spcBef>
              <a:buSzPct val="100000"/>
              <a:defRPr sz="1800"/>
            </a:lvl6pPr>
            <a:lvl7pPr rtl="0">
              <a:spcBef>
                <a:spcPts val="360"/>
              </a:spcBef>
              <a:buSzPct val="100000"/>
              <a:defRPr sz="1800"/>
            </a:lvl7pPr>
            <a:lvl8pPr rtl="0">
              <a:spcBef>
                <a:spcPts val="360"/>
              </a:spcBef>
              <a:buSzPct val="100000"/>
              <a:defRPr sz="1800"/>
            </a:lvl8pPr>
            <a:lvl9pPr rtl="0">
              <a:spcBef>
                <a:spcPts val="360"/>
              </a:spcBef>
              <a:buSzPct val="100000"/>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comments" Target="../comments/comment1.xml"/><Relationship Id="rId6" Type="http://schemas.openxmlformats.org/officeDocument/2006/relationships/image" Target="../media/image00.jp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07.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4.png"/><Relationship Id="rId6" Type="http://schemas.openxmlformats.org/officeDocument/2006/relationships/image" Target="../media/image18.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2.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jpg"/><Relationship Id="rId3" Type="http://schemas.openxmlformats.org/officeDocument/2006/relationships/comments" Target="../comments/comment2.xml"/><Relationship Id="rId5"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05.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09.png"/><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02.png"/><Relationship Id="rId3" Type="http://schemas.openxmlformats.org/officeDocument/2006/relationships/image" Target="../media/image03.png"/><Relationship Id="rId5" Type="http://schemas.openxmlformats.org/officeDocument/2006/relationships/image" Target="../media/image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06.png"/><Relationship Id="rId3" Type="http://schemas.openxmlformats.org/officeDocument/2006/relationships/image" Target="../media/image07.png"/><Relationship Id="rId6" Type="http://schemas.openxmlformats.org/officeDocument/2006/relationships/image" Target="../media/image10.png"/><Relationship Id="rId5" Type="http://schemas.openxmlformats.org/officeDocument/2006/relationships/image" Target="../media/image0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5"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sz="4800">
                <a:solidFill>
                  <a:srgbClr val="0B5394"/>
                </a:solidFill>
                <a:latin typeface="Times New Roman"/>
                <a:ea typeface="Times New Roman"/>
                <a:cs typeface="Times New Roman"/>
                <a:sym typeface="Times New Roman"/>
              </a:rPr>
              <a:t>Navigation By Touch</a:t>
            </a:r>
          </a:p>
        </p:txBody>
      </p:sp>
      <p:pic>
        <p:nvPicPr>
          <p:cNvPr id="24" name="Shape 24"/>
          <p:cNvPicPr preferRelativeResize="0"/>
          <p:nvPr/>
        </p:nvPicPr>
        <p:blipFill>
          <a:blip r:embed="rId4">
            <a:alphaModFix/>
          </a:blip>
          <a:stretch>
            <a:fillRect/>
          </a:stretch>
        </p:blipFill>
        <p:spPr>
          <a:xfrm>
            <a:off x="533225" y="2262825"/>
            <a:ext cx="2438400" cy="2438400"/>
          </a:xfrm>
          <a:prstGeom prst="rect">
            <a:avLst/>
          </a:prstGeom>
          <a:noFill/>
          <a:ln>
            <a:noFill/>
          </a:ln>
        </p:spPr>
      </p:pic>
      <p:pic>
        <p:nvPicPr>
          <p:cNvPr id="25" name="Shape 25"/>
          <p:cNvPicPr preferRelativeResize="0"/>
          <p:nvPr/>
        </p:nvPicPr>
        <p:blipFill>
          <a:blip r:embed="rId5">
            <a:alphaModFix/>
          </a:blip>
          <a:stretch>
            <a:fillRect/>
          </a:stretch>
        </p:blipFill>
        <p:spPr>
          <a:xfrm>
            <a:off x="3349325" y="1534150"/>
            <a:ext cx="2075199" cy="2075199"/>
          </a:xfrm>
          <a:prstGeom prst="rect">
            <a:avLst/>
          </a:prstGeom>
          <a:noFill/>
          <a:ln>
            <a:noFill/>
          </a:ln>
        </p:spPr>
      </p:pic>
      <p:pic>
        <p:nvPicPr>
          <p:cNvPr id="26" name="Shape 26"/>
          <p:cNvPicPr preferRelativeResize="0"/>
          <p:nvPr/>
        </p:nvPicPr>
        <p:blipFill>
          <a:blip r:embed="rId6">
            <a:alphaModFix/>
          </a:blip>
          <a:stretch>
            <a:fillRect/>
          </a:stretch>
        </p:blipFill>
        <p:spPr>
          <a:xfrm>
            <a:off x="6087425" y="2693924"/>
            <a:ext cx="2264350" cy="1576199"/>
          </a:xfrm>
          <a:prstGeom prst="rect">
            <a:avLst/>
          </a:prstGeom>
          <a:noFill/>
          <a:ln>
            <a:noFill/>
          </a:ln>
        </p:spPr>
      </p:pic>
      <p:sp>
        <p:nvSpPr>
          <p:cNvPr id="27" name="Shape 27"/>
          <p:cNvSpPr txBox="1"/>
          <p:nvPr/>
        </p:nvSpPr>
        <p:spPr>
          <a:xfrm>
            <a:off x="3254725" y="928225"/>
            <a:ext cx="2264400" cy="443099"/>
          </a:xfrm>
          <a:prstGeom prst="rect">
            <a:avLst/>
          </a:prstGeom>
          <a:noFill/>
          <a:ln>
            <a:noFill/>
          </a:ln>
        </p:spPr>
        <p:txBody>
          <a:bodyPr anchorCtr="0" anchor="t" bIns="91425" lIns="91425" rIns="91425" tIns="91425">
            <a:noAutofit/>
          </a:bodyPr>
          <a:lstStyle/>
          <a:p>
            <a:pPr>
              <a:spcBef>
                <a:spcPts val="0"/>
              </a:spcBef>
              <a:buNone/>
            </a:pPr>
            <a:r>
              <a:rPr lang="en"/>
              <a:t>מנחה הפרוייקט: כפיר לב-ארי</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nvSpPr>
        <p:spPr>
          <a:xfrm>
            <a:off x="0" y="132100"/>
            <a:ext cx="5580899" cy="6588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Connect to the device and send the voice text :</a:t>
            </a:r>
          </a:p>
        </p:txBody>
      </p:sp>
      <p:pic>
        <p:nvPicPr>
          <p:cNvPr id="114" name="Shape 114"/>
          <p:cNvPicPr preferRelativeResize="0"/>
          <p:nvPr/>
        </p:nvPicPr>
        <p:blipFill>
          <a:blip r:embed="rId3">
            <a:alphaModFix/>
          </a:blip>
          <a:stretch>
            <a:fillRect/>
          </a:stretch>
        </p:blipFill>
        <p:spPr>
          <a:xfrm>
            <a:off x="94600" y="634025"/>
            <a:ext cx="8893723" cy="2329099"/>
          </a:xfrm>
          <a:prstGeom prst="rect">
            <a:avLst/>
          </a:prstGeom>
          <a:noFill/>
          <a:ln>
            <a:noFill/>
          </a:ln>
        </p:spPr>
      </p:pic>
      <p:pic>
        <p:nvPicPr>
          <p:cNvPr id="115" name="Shape 115"/>
          <p:cNvPicPr preferRelativeResize="0"/>
          <p:nvPr/>
        </p:nvPicPr>
        <p:blipFill>
          <a:blip r:embed="rId4">
            <a:alphaModFix/>
          </a:blip>
          <a:stretch>
            <a:fillRect/>
          </a:stretch>
        </p:blipFill>
        <p:spPr>
          <a:xfrm>
            <a:off x="7734212" y="3046012"/>
            <a:ext cx="1350724" cy="19516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86500" y="986275"/>
            <a:ext cx="2032199" cy="2074500"/>
          </a:xfrm>
          <a:prstGeom prst="rect">
            <a:avLst/>
          </a:prstGeom>
        </p:spPr>
        <p:txBody>
          <a:bodyPr anchorCtr="0" anchor="b" bIns="91425" lIns="91425" rIns="91425" tIns="91425">
            <a:noAutofit/>
          </a:bodyPr>
          <a:lstStyle/>
          <a:p>
            <a:pPr lvl="0" rtl="0" algn="ctr">
              <a:spcBef>
                <a:spcPts val="0"/>
              </a:spcBef>
              <a:buNone/>
            </a:pPr>
            <a:r>
              <a:t/>
            </a:r>
            <a:endParaRPr sz="2400"/>
          </a:p>
          <a:p>
            <a:pPr lvl="0" rtl="0" algn="ctr">
              <a:spcBef>
                <a:spcPts val="0"/>
              </a:spcBef>
              <a:buNone/>
            </a:pPr>
            <a:r>
              <a:rPr lang="en" sz="2400" u="sng"/>
              <a:t>Phone</a:t>
            </a:r>
            <a:br>
              <a:rPr lang="en" sz="2400"/>
            </a:br>
            <a:r>
              <a:rPr lang="en" sz="2400"/>
              <a:t>Receive the input and get path</a:t>
            </a:r>
          </a:p>
        </p:txBody>
      </p:sp>
      <p:pic>
        <p:nvPicPr>
          <p:cNvPr id="121" name="Shape 121"/>
          <p:cNvPicPr preferRelativeResize="0"/>
          <p:nvPr/>
        </p:nvPicPr>
        <p:blipFill>
          <a:blip r:embed="rId3">
            <a:alphaModFix/>
          </a:blip>
          <a:stretch>
            <a:fillRect/>
          </a:stretch>
        </p:blipFill>
        <p:spPr>
          <a:xfrm>
            <a:off x="1879125" y="110574"/>
            <a:ext cx="7180302" cy="4956724"/>
          </a:xfrm>
          <a:prstGeom prst="rect">
            <a:avLst/>
          </a:prstGeom>
          <a:noFill/>
          <a:ln>
            <a:noFill/>
          </a:ln>
        </p:spPr>
      </p:pic>
      <p:sp>
        <p:nvSpPr>
          <p:cNvPr id="122" name="Shape 122"/>
          <p:cNvSpPr txBox="1"/>
          <p:nvPr/>
        </p:nvSpPr>
        <p:spPr>
          <a:xfrm>
            <a:off x="5556575" y="255152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The phone receives the voice text</a:t>
            </a:r>
          </a:p>
        </p:txBody>
      </p:sp>
      <p:sp>
        <p:nvSpPr>
          <p:cNvPr id="123" name="Shape 123"/>
          <p:cNvSpPr txBox="1"/>
          <p:nvPr/>
        </p:nvSpPr>
        <p:spPr>
          <a:xfrm>
            <a:off x="4566450" y="473957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Connect to the internet and request path</a:t>
            </a:r>
          </a:p>
        </p:txBody>
      </p:sp>
      <p:sp>
        <p:nvSpPr>
          <p:cNvPr id="124" name="Shape 124"/>
          <p:cNvSpPr txBox="1"/>
          <p:nvPr/>
        </p:nvSpPr>
        <p:spPr>
          <a:xfrm>
            <a:off x="5855300" y="3127575"/>
            <a:ext cx="3010199" cy="3354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Path received</a:t>
            </a:r>
          </a:p>
        </p:txBody>
      </p:sp>
      <p:sp>
        <p:nvSpPr>
          <p:cNvPr id="125" name="Shape 125"/>
          <p:cNvSpPr txBox="1"/>
          <p:nvPr/>
        </p:nvSpPr>
        <p:spPr>
          <a:xfrm>
            <a:off x="5058125" y="3463100"/>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Request location updates to receive the location</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nvSpPr>
        <p:spPr>
          <a:xfrm>
            <a:off x="141900" y="0"/>
            <a:ext cx="8619900" cy="4091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The phone receives the voice text : </a:t>
            </a:r>
          </a:p>
        </p:txBody>
      </p:sp>
      <p:pic>
        <p:nvPicPr>
          <p:cNvPr id="131" name="Shape 131"/>
          <p:cNvPicPr preferRelativeResize="0"/>
          <p:nvPr/>
        </p:nvPicPr>
        <p:blipFill>
          <a:blip r:embed="rId3">
            <a:alphaModFix/>
          </a:blip>
          <a:stretch>
            <a:fillRect/>
          </a:stretch>
        </p:blipFill>
        <p:spPr>
          <a:xfrm>
            <a:off x="141900" y="542600"/>
            <a:ext cx="5505450" cy="257175"/>
          </a:xfrm>
          <a:prstGeom prst="rect">
            <a:avLst/>
          </a:prstGeom>
          <a:noFill/>
          <a:ln>
            <a:noFill/>
          </a:ln>
        </p:spPr>
      </p:pic>
      <p:sp>
        <p:nvSpPr>
          <p:cNvPr id="132" name="Shape 132"/>
          <p:cNvSpPr txBox="1"/>
          <p:nvPr/>
        </p:nvSpPr>
        <p:spPr>
          <a:xfrm>
            <a:off x="141900" y="1738800"/>
            <a:ext cx="3010199" cy="2570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Path received :</a:t>
            </a:r>
          </a:p>
        </p:txBody>
      </p:sp>
      <p:pic>
        <p:nvPicPr>
          <p:cNvPr id="133" name="Shape 133"/>
          <p:cNvPicPr preferRelativeResize="0"/>
          <p:nvPr/>
        </p:nvPicPr>
        <p:blipFill>
          <a:blip r:embed="rId4">
            <a:alphaModFix/>
          </a:blip>
          <a:stretch>
            <a:fillRect/>
          </a:stretch>
        </p:blipFill>
        <p:spPr>
          <a:xfrm>
            <a:off x="141900" y="1370300"/>
            <a:ext cx="3686175" cy="247650"/>
          </a:xfrm>
          <a:prstGeom prst="rect">
            <a:avLst/>
          </a:prstGeom>
          <a:noFill/>
          <a:ln>
            <a:noFill/>
          </a:ln>
        </p:spPr>
      </p:pic>
      <p:sp>
        <p:nvSpPr>
          <p:cNvPr id="134" name="Shape 134"/>
          <p:cNvSpPr txBox="1"/>
          <p:nvPr/>
        </p:nvSpPr>
        <p:spPr>
          <a:xfrm>
            <a:off x="141900" y="861512"/>
            <a:ext cx="4552200" cy="3288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Connect to the internet and request path :</a:t>
            </a:r>
          </a:p>
        </p:txBody>
      </p:sp>
      <p:pic>
        <p:nvPicPr>
          <p:cNvPr id="135" name="Shape 135"/>
          <p:cNvPicPr preferRelativeResize="0"/>
          <p:nvPr/>
        </p:nvPicPr>
        <p:blipFill>
          <a:blip r:embed="rId5">
            <a:alphaModFix/>
          </a:blip>
          <a:stretch>
            <a:fillRect/>
          </a:stretch>
        </p:blipFill>
        <p:spPr>
          <a:xfrm>
            <a:off x="141900" y="2245250"/>
            <a:ext cx="6276975" cy="276225"/>
          </a:xfrm>
          <a:prstGeom prst="rect">
            <a:avLst/>
          </a:prstGeom>
          <a:noFill/>
          <a:ln>
            <a:noFill/>
          </a:ln>
        </p:spPr>
      </p:pic>
      <p:pic>
        <p:nvPicPr>
          <p:cNvPr id="136" name="Shape 136"/>
          <p:cNvPicPr preferRelativeResize="0"/>
          <p:nvPr/>
        </p:nvPicPr>
        <p:blipFill>
          <a:blip r:embed="rId6">
            <a:alphaModFix/>
          </a:blip>
          <a:stretch>
            <a:fillRect/>
          </a:stretch>
        </p:blipFill>
        <p:spPr>
          <a:xfrm>
            <a:off x="141900" y="3148775"/>
            <a:ext cx="7334250" cy="1914525"/>
          </a:xfrm>
          <a:prstGeom prst="rect">
            <a:avLst/>
          </a:prstGeom>
          <a:noFill/>
          <a:ln>
            <a:noFill/>
          </a:ln>
        </p:spPr>
      </p:pic>
      <p:sp>
        <p:nvSpPr>
          <p:cNvPr id="137" name="Shape 137"/>
          <p:cNvSpPr txBox="1"/>
          <p:nvPr/>
        </p:nvSpPr>
        <p:spPr>
          <a:xfrm>
            <a:off x="141900" y="2647175"/>
            <a:ext cx="5356200" cy="5015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Request location updates to receive the location :</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59850" y="1550246"/>
            <a:ext cx="2032199" cy="2042999"/>
          </a:xfrm>
          <a:prstGeom prst="rect">
            <a:avLst/>
          </a:prstGeom>
        </p:spPr>
        <p:txBody>
          <a:bodyPr anchorCtr="0" anchor="b" bIns="91425" lIns="91425" rIns="91425" tIns="91425">
            <a:noAutofit/>
          </a:bodyPr>
          <a:lstStyle/>
          <a:p>
            <a:pPr lvl="0" rtl="0" algn="ctr">
              <a:spcBef>
                <a:spcPts val="0"/>
              </a:spcBef>
              <a:buNone/>
            </a:pPr>
            <a:r>
              <a:t/>
            </a:r>
            <a:endParaRPr sz="2400"/>
          </a:p>
          <a:p>
            <a:pPr lvl="0" rtl="0" algn="ctr">
              <a:spcBef>
                <a:spcPts val="0"/>
              </a:spcBef>
              <a:buNone/>
            </a:pPr>
            <a:r>
              <a:rPr lang="en" sz="2400" u="sng"/>
              <a:t>Phone</a:t>
            </a:r>
            <a:br>
              <a:rPr lang="en" sz="2400"/>
            </a:br>
            <a:r>
              <a:rPr lang="en" sz="2400"/>
              <a:t>Get current location and send vibrations</a:t>
            </a:r>
          </a:p>
        </p:txBody>
      </p:sp>
      <p:pic>
        <p:nvPicPr>
          <p:cNvPr id="143" name="Shape 143"/>
          <p:cNvPicPr preferRelativeResize="0"/>
          <p:nvPr/>
        </p:nvPicPr>
        <p:blipFill>
          <a:blip r:embed="rId3">
            <a:alphaModFix/>
          </a:blip>
          <a:stretch>
            <a:fillRect/>
          </a:stretch>
        </p:blipFill>
        <p:spPr>
          <a:xfrm>
            <a:off x="1892250" y="94175"/>
            <a:ext cx="7142051" cy="4973123"/>
          </a:xfrm>
          <a:prstGeom prst="rect">
            <a:avLst/>
          </a:prstGeom>
          <a:noFill/>
          <a:ln>
            <a:noFill/>
          </a:ln>
        </p:spPr>
      </p:pic>
      <p:sp>
        <p:nvSpPr>
          <p:cNvPr id="144" name="Shape 144"/>
          <p:cNvSpPr txBox="1"/>
          <p:nvPr/>
        </p:nvSpPr>
        <p:spPr>
          <a:xfrm>
            <a:off x="5466725" y="1146850"/>
            <a:ext cx="3010199" cy="3240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Calculate the distance between 2 locations</a:t>
            </a:r>
          </a:p>
        </p:txBody>
      </p:sp>
      <p:sp>
        <p:nvSpPr>
          <p:cNvPr id="145" name="Shape 145"/>
          <p:cNvSpPr txBox="1"/>
          <p:nvPr/>
        </p:nvSpPr>
        <p:spPr>
          <a:xfrm>
            <a:off x="5376900" y="365237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When the user moves, this gets called with the new location</a:t>
            </a:r>
          </a:p>
        </p:txBody>
      </p:sp>
      <p:sp>
        <p:nvSpPr>
          <p:cNvPr id="146" name="Shape 146"/>
          <p:cNvSpPr txBox="1"/>
          <p:nvPr/>
        </p:nvSpPr>
        <p:spPr>
          <a:xfrm>
            <a:off x="5466725" y="3858750"/>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Sends the vibration to wear</a:t>
            </a:r>
          </a:p>
        </p:txBody>
      </p:sp>
      <p:sp>
        <p:nvSpPr>
          <p:cNvPr id="147" name="Shape 147"/>
          <p:cNvSpPr txBox="1"/>
          <p:nvPr/>
        </p:nvSpPr>
        <p:spPr>
          <a:xfrm>
            <a:off x="6722400" y="457667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Sends the distance until the next turn to wear</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28575" y="601725"/>
            <a:ext cx="8886825" cy="238125"/>
          </a:xfrm>
          <a:prstGeom prst="rect">
            <a:avLst/>
          </a:prstGeom>
          <a:noFill/>
          <a:ln>
            <a:noFill/>
          </a:ln>
        </p:spPr>
      </p:pic>
      <p:sp>
        <p:nvSpPr>
          <p:cNvPr id="153" name="Shape 153"/>
          <p:cNvSpPr txBox="1"/>
          <p:nvPr/>
        </p:nvSpPr>
        <p:spPr>
          <a:xfrm>
            <a:off x="128600" y="129975"/>
            <a:ext cx="4991400" cy="3240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Calculate the distance between two locations :</a:t>
            </a:r>
          </a:p>
        </p:txBody>
      </p:sp>
      <p:pic>
        <p:nvPicPr>
          <p:cNvPr id="154" name="Shape 154"/>
          <p:cNvPicPr preferRelativeResize="0"/>
          <p:nvPr/>
        </p:nvPicPr>
        <p:blipFill>
          <a:blip r:embed="rId4">
            <a:alphaModFix/>
          </a:blip>
          <a:stretch>
            <a:fillRect/>
          </a:stretch>
        </p:blipFill>
        <p:spPr>
          <a:xfrm>
            <a:off x="128600" y="1583100"/>
            <a:ext cx="5486400" cy="276225"/>
          </a:xfrm>
          <a:prstGeom prst="rect">
            <a:avLst/>
          </a:prstGeom>
          <a:noFill/>
          <a:ln>
            <a:noFill/>
          </a:ln>
        </p:spPr>
      </p:pic>
      <p:sp>
        <p:nvSpPr>
          <p:cNvPr id="155" name="Shape 155"/>
          <p:cNvSpPr txBox="1"/>
          <p:nvPr/>
        </p:nvSpPr>
        <p:spPr>
          <a:xfrm>
            <a:off x="128575" y="1082275"/>
            <a:ext cx="3678900" cy="6588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Sends the vibration to the watch :</a:t>
            </a:r>
          </a:p>
        </p:txBody>
      </p:sp>
      <p:pic>
        <p:nvPicPr>
          <p:cNvPr id="156" name="Shape 156"/>
          <p:cNvPicPr preferRelativeResize="0"/>
          <p:nvPr/>
        </p:nvPicPr>
        <p:blipFill>
          <a:blip r:embed="rId5">
            <a:alphaModFix/>
          </a:blip>
          <a:stretch>
            <a:fillRect/>
          </a:stretch>
        </p:blipFill>
        <p:spPr>
          <a:xfrm>
            <a:off x="128575" y="2502287"/>
            <a:ext cx="7648575" cy="257175"/>
          </a:xfrm>
          <a:prstGeom prst="rect">
            <a:avLst/>
          </a:prstGeom>
          <a:noFill/>
          <a:ln>
            <a:noFill/>
          </a:ln>
        </p:spPr>
      </p:pic>
      <p:sp>
        <p:nvSpPr>
          <p:cNvPr id="157" name="Shape 157"/>
          <p:cNvSpPr txBox="1"/>
          <p:nvPr/>
        </p:nvSpPr>
        <p:spPr>
          <a:xfrm>
            <a:off x="128600" y="1983500"/>
            <a:ext cx="5275199" cy="4596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Sends the distance until the next turn to wear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59850" y="1550246"/>
            <a:ext cx="2032199" cy="2042999"/>
          </a:xfrm>
          <a:prstGeom prst="rect">
            <a:avLst/>
          </a:prstGeom>
        </p:spPr>
        <p:txBody>
          <a:bodyPr anchorCtr="0" anchor="b" bIns="91425" lIns="91425" rIns="91425" tIns="91425">
            <a:noAutofit/>
          </a:bodyPr>
          <a:lstStyle/>
          <a:p>
            <a:pPr lvl="0" rtl="0" algn="ctr">
              <a:spcBef>
                <a:spcPts val="0"/>
              </a:spcBef>
              <a:buNone/>
            </a:pPr>
            <a:r>
              <a:t/>
            </a:r>
            <a:endParaRPr sz="2400"/>
          </a:p>
          <a:p>
            <a:pPr lvl="0" rtl="0" algn="ctr">
              <a:spcBef>
                <a:spcPts val="0"/>
              </a:spcBef>
              <a:buNone/>
            </a:pPr>
            <a:r>
              <a:rPr lang="en" sz="2400" u="sng"/>
              <a:t>Watch</a:t>
            </a:r>
            <a:br>
              <a:rPr lang="en" sz="2400"/>
            </a:br>
            <a:r>
              <a:rPr lang="en" sz="2400"/>
              <a:t>Receive message from phone and vibrate</a:t>
            </a:r>
          </a:p>
        </p:txBody>
      </p:sp>
      <p:pic>
        <p:nvPicPr>
          <p:cNvPr id="163" name="Shape 163"/>
          <p:cNvPicPr preferRelativeResize="0"/>
          <p:nvPr/>
        </p:nvPicPr>
        <p:blipFill>
          <a:blip r:embed="rId3">
            <a:alphaModFix/>
          </a:blip>
          <a:stretch>
            <a:fillRect/>
          </a:stretch>
        </p:blipFill>
        <p:spPr>
          <a:xfrm>
            <a:off x="2065475" y="111450"/>
            <a:ext cx="6972625" cy="4955849"/>
          </a:xfrm>
          <a:prstGeom prst="rect">
            <a:avLst/>
          </a:prstGeom>
          <a:noFill/>
          <a:ln>
            <a:noFill/>
          </a:ln>
        </p:spPr>
      </p:pic>
      <p:sp>
        <p:nvSpPr>
          <p:cNvPr id="164" name="Shape 164"/>
          <p:cNvSpPr txBox="1"/>
          <p:nvPr/>
        </p:nvSpPr>
        <p:spPr>
          <a:xfrm>
            <a:off x="3507675" y="1700500"/>
            <a:ext cx="3010199" cy="658800"/>
          </a:xfrm>
          <a:prstGeom prst="rect">
            <a:avLst/>
          </a:prstGeom>
          <a:noFill/>
          <a:ln>
            <a:noFill/>
          </a:ln>
        </p:spPr>
        <p:txBody>
          <a:bodyPr anchorCtr="0" anchor="t" bIns="91425" lIns="91425" rIns="91425" tIns="91425">
            <a:noAutofit/>
          </a:bodyPr>
          <a:lstStyle/>
          <a:p>
            <a:pPr lvl="0" rtl="0">
              <a:spcBef>
                <a:spcPts val="0"/>
              </a:spcBef>
              <a:buNone/>
            </a:pPr>
            <a:r>
              <a:t/>
            </a:r>
            <a:endParaRPr sz="800">
              <a:solidFill>
                <a:srgbClr val="FF0000"/>
              </a:solidFill>
            </a:endParaRPr>
          </a:p>
        </p:txBody>
      </p:sp>
      <p:sp>
        <p:nvSpPr>
          <p:cNvPr id="165" name="Shape 165"/>
          <p:cNvSpPr txBox="1"/>
          <p:nvPr/>
        </p:nvSpPr>
        <p:spPr>
          <a:xfrm>
            <a:off x="3455600" y="3352275"/>
            <a:ext cx="3010199" cy="658800"/>
          </a:xfrm>
          <a:prstGeom prst="rect">
            <a:avLst/>
          </a:prstGeom>
          <a:noFill/>
          <a:ln>
            <a:noFill/>
          </a:ln>
        </p:spPr>
        <p:txBody>
          <a:bodyPr anchorCtr="0" anchor="t" bIns="91425" lIns="91425" rIns="91425" tIns="91425">
            <a:noAutofit/>
          </a:bodyPr>
          <a:lstStyle/>
          <a:p>
            <a:pPr lvl="0" rtl="0">
              <a:spcBef>
                <a:spcPts val="0"/>
              </a:spcBef>
              <a:buNone/>
            </a:pPr>
            <a:r>
              <a:t/>
            </a:r>
            <a:endParaRPr sz="800">
              <a:solidFill>
                <a:srgbClr val="FF0000"/>
              </a:solidFill>
            </a:endParaRPr>
          </a:p>
        </p:txBody>
      </p:sp>
      <p:sp>
        <p:nvSpPr>
          <p:cNvPr id="166" name="Shape 166"/>
          <p:cNvSpPr txBox="1"/>
          <p:nvPr/>
        </p:nvSpPr>
        <p:spPr>
          <a:xfrm>
            <a:off x="3291850" y="3890875"/>
            <a:ext cx="3010199" cy="658800"/>
          </a:xfrm>
          <a:prstGeom prst="rect">
            <a:avLst/>
          </a:prstGeom>
          <a:noFill/>
          <a:ln>
            <a:noFill/>
          </a:ln>
        </p:spPr>
        <p:txBody>
          <a:bodyPr anchorCtr="0" anchor="t" bIns="91425" lIns="91425" rIns="91425" tIns="91425">
            <a:noAutofit/>
          </a:bodyPr>
          <a:lstStyle/>
          <a:p>
            <a:pPr lvl="0" rtl="0">
              <a:spcBef>
                <a:spcPts val="0"/>
              </a:spcBef>
              <a:buNone/>
            </a:pPr>
            <a:r>
              <a:t/>
            </a:r>
            <a:endParaRPr sz="800">
              <a:solidFill>
                <a:srgbClr val="FF0000"/>
              </a:solidFill>
            </a:endParaRPr>
          </a:p>
        </p:txBody>
      </p:sp>
      <p:sp>
        <p:nvSpPr>
          <p:cNvPr id="167" name="Shape 167"/>
          <p:cNvSpPr txBox="1"/>
          <p:nvPr/>
        </p:nvSpPr>
        <p:spPr>
          <a:xfrm>
            <a:off x="6238625" y="1778850"/>
            <a:ext cx="2665200" cy="580499"/>
          </a:xfrm>
          <a:prstGeom prst="rect">
            <a:avLst/>
          </a:prstGeom>
          <a:solidFill>
            <a:srgbClr val="000000"/>
          </a:solidFill>
          <a:ln>
            <a:noFill/>
          </a:ln>
        </p:spPr>
        <p:txBody>
          <a:bodyPr anchorCtr="0" anchor="ctr" bIns="91425" lIns="91425" rIns="91425" tIns="91425">
            <a:noAutofit/>
          </a:bodyPr>
          <a:lstStyle/>
          <a:p>
            <a:pPr lvl="0" rtl="0">
              <a:spcBef>
                <a:spcPts val="0"/>
              </a:spcBef>
              <a:buClr>
                <a:schemeClr val="dk1"/>
              </a:buClr>
              <a:buSzPct val="61111"/>
              <a:buFont typeface="Arial"/>
              <a:buNone/>
            </a:pPr>
            <a:r>
              <a:rPr lang="en" sz="1800">
                <a:solidFill>
                  <a:srgbClr val="FF0000"/>
                </a:solidFill>
              </a:rPr>
              <a:t>Determine The next turn</a:t>
            </a:r>
          </a:p>
          <a:p>
            <a:pPr lvl="0" rtl="0">
              <a:spcBef>
                <a:spcPts val="0"/>
              </a:spcBef>
              <a:buNone/>
            </a:pPr>
            <a:r>
              <a:t/>
            </a:r>
            <a:endParaRPr>
              <a:solidFill>
                <a:srgbClr val="FF0000"/>
              </a:solidFill>
            </a:endParaRPr>
          </a:p>
        </p:txBody>
      </p:sp>
      <p:sp>
        <p:nvSpPr>
          <p:cNvPr id="168" name="Shape 168"/>
          <p:cNvSpPr txBox="1"/>
          <p:nvPr/>
        </p:nvSpPr>
        <p:spPr>
          <a:xfrm>
            <a:off x="6152500" y="3253600"/>
            <a:ext cx="2665200" cy="580499"/>
          </a:xfrm>
          <a:prstGeom prst="rect">
            <a:avLst/>
          </a:prstGeom>
          <a:solidFill>
            <a:srgbClr val="000000"/>
          </a:solidFill>
          <a:ln>
            <a:noFill/>
          </a:ln>
        </p:spPr>
        <p:txBody>
          <a:bodyPr anchorCtr="0" anchor="ctr" bIns="91425" lIns="91425" rIns="91425" tIns="91425">
            <a:noAutofit/>
          </a:bodyPr>
          <a:lstStyle/>
          <a:p>
            <a:pPr lvl="0" rtl="0">
              <a:spcBef>
                <a:spcPts val="0"/>
              </a:spcBef>
              <a:buClr>
                <a:schemeClr val="dk1"/>
              </a:buClr>
              <a:buSzPct val="78571"/>
              <a:buFont typeface="Arial"/>
              <a:buNone/>
            </a:pPr>
            <a:r>
              <a:rPr lang="en">
                <a:solidFill>
                  <a:srgbClr val="FF0000"/>
                </a:solidFill>
              </a:rPr>
              <a:t>vibrate for 800 milliseconds</a:t>
            </a:r>
          </a:p>
          <a:p>
            <a:pPr lvl="0" rtl="0">
              <a:spcBef>
                <a:spcPts val="0"/>
              </a:spcBef>
              <a:buNone/>
            </a:pPr>
            <a:r>
              <a:t/>
            </a:r>
            <a:endParaRPr>
              <a:solidFill>
                <a:srgbClr val="FF0000"/>
              </a:solidFill>
            </a:endParaRPr>
          </a:p>
        </p:txBody>
      </p:sp>
      <p:sp>
        <p:nvSpPr>
          <p:cNvPr id="169" name="Shape 169"/>
          <p:cNvSpPr txBox="1"/>
          <p:nvPr/>
        </p:nvSpPr>
        <p:spPr>
          <a:xfrm>
            <a:off x="5914000" y="4147375"/>
            <a:ext cx="2665200" cy="580499"/>
          </a:xfrm>
          <a:prstGeom prst="rect">
            <a:avLst/>
          </a:prstGeom>
          <a:solidFill>
            <a:srgbClr val="000000"/>
          </a:solidFill>
          <a:ln>
            <a:noFill/>
          </a:ln>
        </p:spPr>
        <p:txBody>
          <a:bodyPr anchorCtr="0" anchor="ctr" bIns="91425" lIns="91425" rIns="91425" tIns="91425">
            <a:noAutofit/>
          </a:bodyPr>
          <a:lstStyle/>
          <a:p>
            <a:pPr lvl="0" rtl="0">
              <a:spcBef>
                <a:spcPts val="0"/>
              </a:spcBef>
              <a:buClr>
                <a:schemeClr val="dk1"/>
              </a:buClr>
              <a:buSzPct val="91666"/>
              <a:buFont typeface="Arial"/>
              <a:buNone/>
            </a:pPr>
            <a:r>
              <a:rPr lang="en" sz="1200">
                <a:solidFill>
                  <a:srgbClr val="FF0000"/>
                </a:solidFill>
              </a:rPr>
              <a:t>vibrate for 300 ms, then stop 100 ms, then vibrate 300 ms, then….</a:t>
            </a:r>
          </a:p>
          <a:p>
            <a:pPr lvl="0" rtl="0">
              <a:spcBef>
                <a:spcPts val="0"/>
              </a:spcBef>
              <a:buNone/>
            </a:pPr>
            <a:r>
              <a:t/>
            </a:r>
            <a:endParaRPr sz="1200">
              <a:solidFill>
                <a:srgbClr val="FF0000"/>
              </a:solidFill>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t>Location code</a:t>
            </a:r>
          </a:p>
        </p:txBody>
      </p:sp>
      <p:pic>
        <p:nvPicPr>
          <p:cNvPr id="175" name="Shape 175"/>
          <p:cNvPicPr preferRelativeResize="0"/>
          <p:nvPr/>
        </p:nvPicPr>
        <p:blipFill>
          <a:blip r:embed="rId3">
            <a:alphaModFix/>
          </a:blip>
          <a:stretch>
            <a:fillRect/>
          </a:stretch>
        </p:blipFill>
        <p:spPr>
          <a:xfrm>
            <a:off x="88249" y="1063376"/>
            <a:ext cx="8154274" cy="3749243"/>
          </a:xfrm>
          <a:prstGeom prst="rect">
            <a:avLst/>
          </a:prstGeom>
          <a:noFill/>
          <a:ln>
            <a:noFill/>
          </a:ln>
        </p:spPr>
      </p:pic>
      <p:sp>
        <p:nvSpPr>
          <p:cNvPr id="176" name="Shape 176"/>
          <p:cNvSpPr txBox="1"/>
          <p:nvPr/>
        </p:nvSpPr>
        <p:spPr>
          <a:xfrm>
            <a:off x="5541125" y="1114599"/>
            <a:ext cx="2665200" cy="1266900"/>
          </a:xfrm>
          <a:prstGeom prst="rect">
            <a:avLst/>
          </a:prstGeom>
          <a:solidFill>
            <a:srgbClr val="000000"/>
          </a:solidFill>
          <a:ln>
            <a:noFill/>
          </a:ln>
        </p:spPr>
        <p:txBody>
          <a:bodyPr anchorCtr="0" anchor="ctr" bIns="91425" lIns="91425" rIns="91425" tIns="91425">
            <a:noAutofit/>
          </a:bodyPr>
          <a:lstStyle/>
          <a:p>
            <a:pPr lvl="0" rtl="0">
              <a:spcBef>
                <a:spcPts val="0"/>
              </a:spcBef>
              <a:buNone/>
            </a:pPr>
            <a:r>
              <a:rPr lang="en">
                <a:solidFill>
                  <a:srgbClr val="FF0000"/>
                </a:solidFill>
              </a:rPr>
              <a:t>Calculates the distance between the current user location and the next turn</a:t>
            </a:r>
          </a:p>
        </p:txBody>
      </p:sp>
      <p:sp>
        <p:nvSpPr>
          <p:cNvPr id="177" name="Shape 177"/>
          <p:cNvSpPr txBox="1"/>
          <p:nvPr/>
        </p:nvSpPr>
        <p:spPr>
          <a:xfrm>
            <a:off x="5368625" y="4298250"/>
            <a:ext cx="3010199" cy="658800"/>
          </a:xfrm>
          <a:prstGeom prst="rect">
            <a:avLst/>
          </a:prstGeom>
          <a:noFill/>
          <a:ln>
            <a:noFill/>
          </a:ln>
        </p:spPr>
        <p:txBody>
          <a:bodyPr anchorCtr="0" anchor="t" bIns="91425" lIns="91425" rIns="91425" tIns="91425">
            <a:noAutofit/>
          </a:bodyPr>
          <a:lstStyle/>
          <a:p>
            <a:pPr lvl="0" rtl="0">
              <a:spcBef>
                <a:spcPts val="0"/>
              </a:spcBef>
              <a:buNone/>
            </a:pPr>
            <a:r>
              <a:t/>
            </a:r>
            <a:endParaRPr sz="800">
              <a:solidFill>
                <a:srgbClr val="FF0000"/>
              </a:solidFill>
            </a:endParaRPr>
          </a:p>
        </p:txBody>
      </p:sp>
      <p:sp>
        <p:nvSpPr>
          <p:cNvPr id="178" name="Shape 178"/>
          <p:cNvSpPr txBox="1"/>
          <p:nvPr/>
        </p:nvSpPr>
        <p:spPr>
          <a:xfrm>
            <a:off x="5526825" y="3801050"/>
            <a:ext cx="3010199" cy="658800"/>
          </a:xfrm>
          <a:prstGeom prst="rect">
            <a:avLst/>
          </a:prstGeom>
          <a:noFill/>
          <a:ln>
            <a:noFill/>
          </a:ln>
        </p:spPr>
        <p:txBody>
          <a:bodyPr anchorCtr="0" anchor="t" bIns="91425" lIns="91425" rIns="91425" tIns="91425">
            <a:noAutofit/>
          </a:bodyPr>
          <a:lstStyle/>
          <a:p>
            <a:pPr lvl="0" rtl="0">
              <a:spcBef>
                <a:spcPts val="0"/>
              </a:spcBef>
              <a:buNone/>
            </a:pPr>
            <a:r>
              <a:t/>
            </a:r>
            <a:endParaRPr sz="800">
              <a:solidFill>
                <a:srgbClr val="FF0000"/>
              </a:solidFill>
            </a:endParaRPr>
          </a:p>
        </p:txBody>
      </p:sp>
      <p:sp>
        <p:nvSpPr>
          <p:cNvPr id="179" name="Shape 179"/>
          <p:cNvSpPr txBox="1"/>
          <p:nvPr/>
        </p:nvSpPr>
        <p:spPr>
          <a:xfrm>
            <a:off x="5377800" y="3104825"/>
            <a:ext cx="3690000" cy="402000"/>
          </a:xfrm>
          <a:prstGeom prst="rect">
            <a:avLst/>
          </a:prstGeom>
          <a:solidFill>
            <a:srgbClr val="000000"/>
          </a:solidFill>
          <a:ln>
            <a:noFill/>
          </a:ln>
        </p:spPr>
        <p:txBody>
          <a:bodyPr anchorCtr="0" anchor="t" bIns="91425" lIns="91425" rIns="91425" tIns="91425">
            <a:noAutofit/>
          </a:bodyPr>
          <a:lstStyle/>
          <a:p>
            <a:pPr lvl="0" rtl="0">
              <a:spcBef>
                <a:spcPts val="0"/>
              </a:spcBef>
              <a:buNone/>
            </a:pPr>
            <a:r>
              <a:rPr lang="en">
                <a:solidFill>
                  <a:srgbClr val="FF0000"/>
                </a:solidFill>
              </a:rPr>
              <a:t>Update the distance on the wear device</a:t>
            </a:r>
          </a:p>
        </p:txBody>
      </p:sp>
      <p:sp>
        <p:nvSpPr>
          <p:cNvPr id="180" name="Shape 180"/>
          <p:cNvSpPr txBox="1"/>
          <p:nvPr/>
        </p:nvSpPr>
        <p:spPr>
          <a:xfrm>
            <a:off x="4064875" y="3624205"/>
            <a:ext cx="3690000" cy="857400"/>
          </a:xfrm>
          <a:prstGeom prst="rect">
            <a:avLst/>
          </a:prstGeom>
          <a:solidFill>
            <a:srgbClr val="000000"/>
          </a:solidFill>
          <a:ln>
            <a:noFill/>
          </a:ln>
        </p:spPr>
        <p:txBody>
          <a:bodyPr anchorCtr="0" anchor="ctr" bIns="91425" lIns="91425" rIns="91425" tIns="91425">
            <a:noAutofit/>
          </a:bodyPr>
          <a:lstStyle/>
          <a:p>
            <a:pPr lvl="0" rtl="0">
              <a:spcBef>
                <a:spcPts val="0"/>
              </a:spcBef>
              <a:buNone/>
            </a:pPr>
            <a:r>
              <a:rPr lang="en">
                <a:solidFill>
                  <a:srgbClr val="FF0000"/>
                </a:solidFill>
              </a:rPr>
              <a:t>if the distance is below 30, send vibration</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a:t>Whats next?</a:t>
            </a:r>
          </a:p>
        </p:txBody>
      </p:sp>
      <p:sp>
        <p:nvSpPr>
          <p:cNvPr id="186" name="Shape 18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Improve UI of the app (show Google Maps in our app)</a:t>
            </a:r>
          </a:p>
          <a:p>
            <a:pPr indent="-419100" lvl="0" marL="457200" rtl="0">
              <a:spcBef>
                <a:spcPts val="0"/>
              </a:spcBef>
              <a:buClr>
                <a:srgbClr val="000000"/>
              </a:buClr>
              <a:buSzPct val="100000"/>
              <a:buFont typeface="Arial"/>
              <a:buChar char="●"/>
            </a:pPr>
            <a:r>
              <a:rPr lang="en"/>
              <a:t>Path correction notification</a:t>
            </a:r>
          </a:p>
        </p:txBody>
      </p:sp>
      <p:pic>
        <p:nvPicPr>
          <p:cNvPr id="187" name="Shape 187"/>
          <p:cNvPicPr preferRelativeResize="0"/>
          <p:nvPr/>
        </p:nvPicPr>
        <p:blipFill>
          <a:blip r:embed="rId3">
            <a:alphaModFix/>
          </a:blip>
          <a:stretch>
            <a:fillRect/>
          </a:stretch>
        </p:blipFill>
        <p:spPr>
          <a:xfrm>
            <a:off x="7458650" y="2816425"/>
            <a:ext cx="1228149" cy="2109424"/>
          </a:xfrm>
          <a:prstGeom prst="rect">
            <a:avLst/>
          </a:prstGeom>
          <a:noFill/>
          <a:ln>
            <a:noFill/>
          </a:ln>
        </p:spPr>
      </p:pic>
      <p:pic>
        <p:nvPicPr>
          <p:cNvPr id="188" name="Shape 188"/>
          <p:cNvPicPr preferRelativeResize="0"/>
          <p:nvPr/>
        </p:nvPicPr>
        <p:blipFill>
          <a:blip r:embed="rId4">
            <a:alphaModFix/>
          </a:blip>
          <a:stretch>
            <a:fillRect/>
          </a:stretch>
        </p:blipFill>
        <p:spPr>
          <a:xfrm>
            <a:off x="4827975" y="3601550"/>
            <a:ext cx="2001449" cy="13242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Technologies</a:t>
            </a:r>
          </a:p>
        </p:txBody>
      </p:sp>
      <p:sp>
        <p:nvSpPr>
          <p:cNvPr id="194" name="Shape 19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Android studio</a:t>
            </a:r>
          </a:p>
          <a:p>
            <a:pPr indent="-419100" lvl="0" marL="457200" rtl="0">
              <a:spcBef>
                <a:spcPts val="0"/>
              </a:spcBef>
              <a:buClr>
                <a:srgbClr val="000000"/>
              </a:buClr>
              <a:buSzPct val="100000"/>
              <a:buFont typeface="Arial"/>
              <a:buChar char="●"/>
            </a:pPr>
            <a:r>
              <a:rPr lang="en"/>
              <a:t>Java</a:t>
            </a:r>
          </a:p>
          <a:p>
            <a:pPr indent="-419100" lvl="0" marL="457200" rtl="0">
              <a:spcBef>
                <a:spcPts val="0"/>
              </a:spcBef>
              <a:buClr>
                <a:srgbClr val="000000"/>
              </a:buClr>
              <a:buSzPct val="100000"/>
              <a:buFont typeface="Arial"/>
              <a:buChar char="●"/>
            </a:pPr>
            <a:r>
              <a:rPr lang="en"/>
              <a:t>Google maps for android API</a:t>
            </a:r>
          </a:p>
          <a:p>
            <a:pPr indent="-419100" lvl="0" marL="457200" rtl="0">
              <a:spcBef>
                <a:spcPts val="0"/>
              </a:spcBef>
              <a:buClr>
                <a:srgbClr val="000000"/>
              </a:buClr>
              <a:buSzPct val="100000"/>
              <a:buFont typeface="Arial"/>
              <a:buChar char="●"/>
            </a:pPr>
            <a:r>
              <a:rPr lang="en"/>
              <a:t>Android wear API</a:t>
            </a:r>
          </a:p>
          <a:p>
            <a:pPr indent="-419100" lvl="0" marL="457200">
              <a:spcBef>
                <a:spcPts val="0"/>
              </a:spcBef>
              <a:buClr>
                <a:srgbClr val="000000"/>
              </a:buClr>
              <a:buSzPct val="100000"/>
              <a:buFont typeface="Arial"/>
              <a:buChar char="●"/>
            </a:pPr>
            <a:r>
              <a:rPr lang="en"/>
              <a:t>Github</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 name="Shape 31"/>
        <p:cNvGrpSpPr/>
        <p:nvPr/>
      </p:nvGrpSpPr>
      <p:grpSpPr>
        <a:xfrm>
          <a:off x="0" y="0"/>
          <a:ext cx="0" cy="0"/>
          <a:chOff x="0" y="0"/>
          <a:chExt cx="0" cy="0"/>
        </a:xfrm>
      </p:grpSpPr>
      <p:sp>
        <p:nvSpPr>
          <p:cNvPr id="32" name="Shape 32"/>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a:t>Our Team</a:t>
            </a:r>
          </a:p>
        </p:txBody>
      </p:sp>
      <p:pic>
        <p:nvPicPr>
          <p:cNvPr id="33" name="Shape 33"/>
          <p:cNvPicPr preferRelativeResize="0"/>
          <p:nvPr/>
        </p:nvPicPr>
        <p:blipFill>
          <a:blip r:embed="rId4">
            <a:alphaModFix/>
          </a:blip>
          <a:stretch>
            <a:fillRect/>
          </a:stretch>
        </p:blipFill>
        <p:spPr>
          <a:xfrm>
            <a:off x="2159400" y="1725275"/>
            <a:ext cx="1360174" cy="1537849"/>
          </a:xfrm>
          <a:prstGeom prst="rect">
            <a:avLst/>
          </a:prstGeom>
          <a:noFill/>
          <a:ln>
            <a:noFill/>
          </a:ln>
        </p:spPr>
      </p:pic>
      <p:pic>
        <p:nvPicPr>
          <p:cNvPr id="34" name="Shape 34"/>
          <p:cNvPicPr preferRelativeResize="0"/>
          <p:nvPr/>
        </p:nvPicPr>
        <p:blipFill>
          <a:blip r:embed="rId5">
            <a:alphaModFix/>
          </a:blip>
          <a:stretch>
            <a:fillRect/>
          </a:stretch>
        </p:blipFill>
        <p:spPr>
          <a:xfrm>
            <a:off x="5536762" y="1725275"/>
            <a:ext cx="1360174" cy="1537848"/>
          </a:xfrm>
          <a:prstGeom prst="rect">
            <a:avLst/>
          </a:prstGeom>
          <a:noFill/>
          <a:ln>
            <a:noFill/>
          </a:ln>
        </p:spPr>
      </p:pic>
      <p:sp>
        <p:nvSpPr>
          <p:cNvPr id="35" name="Shape 35"/>
          <p:cNvSpPr txBox="1"/>
          <p:nvPr/>
        </p:nvSpPr>
        <p:spPr>
          <a:xfrm>
            <a:off x="1919387" y="3263125"/>
            <a:ext cx="1840199" cy="488700"/>
          </a:xfrm>
          <a:prstGeom prst="rect">
            <a:avLst/>
          </a:prstGeom>
          <a:noFill/>
          <a:ln>
            <a:noFill/>
          </a:ln>
        </p:spPr>
        <p:txBody>
          <a:bodyPr anchorCtr="0" anchor="t" bIns="91425" lIns="91425" rIns="91425" tIns="91425">
            <a:noAutofit/>
          </a:bodyPr>
          <a:lstStyle/>
          <a:p>
            <a:pPr>
              <a:spcBef>
                <a:spcPts val="0"/>
              </a:spcBef>
              <a:buNone/>
            </a:pPr>
            <a:r>
              <a:rPr lang="en"/>
              <a:t>Hamam Massarweh</a:t>
            </a:r>
          </a:p>
        </p:txBody>
      </p:sp>
      <p:sp>
        <p:nvSpPr>
          <p:cNvPr id="36" name="Shape 36"/>
          <p:cNvSpPr txBox="1"/>
          <p:nvPr/>
        </p:nvSpPr>
        <p:spPr>
          <a:xfrm>
            <a:off x="5372500" y="3263125"/>
            <a:ext cx="1688700" cy="488700"/>
          </a:xfrm>
          <a:prstGeom prst="rect">
            <a:avLst/>
          </a:prstGeom>
          <a:noFill/>
          <a:ln>
            <a:noFill/>
          </a:ln>
        </p:spPr>
        <p:txBody>
          <a:bodyPr anchorCtr="0" anchor="t" bIns="91425" lIns="91425" rIns="91425" tIns="91425">
            <a:noAutofit/>
          </a:bodyPr>
          <a:lstStyle/>
          <a:p>
            <a:pPr lvl="0" rtl="0">
              <a:spcBef>
                <a:spcPts val="0"/>
              </a:spcBef>
              <a:buNone/>
            </a:pPr>
            <a:r>
              <a:rPr lang="en"/>
              <a:t>Omar Massarweh</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 name="Shape 40"/>
        <p:cNvGrpSpPr/>
        <p:nvPr/>
      </p:nvGrpSpPr>
      <p:grpSpPr>
        <a:xfrm>
          <a:off x="0" y="0"/>
          <a:ext cx="0" cy="0"/>
          <a:chOff x="0" y="0"/>
          <a:chExt cx="0" cy="0"/>
        </a:xfrm>
      </p:grpSpPr>
      <p:sp>
        <p:nvSpPr>
          <p:cNvPr id="41" name="Shape 41"/>
          <p:cNvSpPr txBox="1"/>
          <p:nvPr>
            <p:ph type="title"/>
          </p:nvPr>
        </p:nvSpPr>
        <p:spPr>
          <a:xfrm>
            <a:off x="457200" y="205978"/>
            <a:ext cx="8229600" cy="857400"/>
          </a:xfrm>
          <a:prstGeom prst="rect">
            <a:avLst/>
          </a:prstGeom>
        </p:spPr>
        <p:txBody>
          <a:bodyPr anchorCtr="0" anchor="b" bIns="91425" lIns="91425" rIns="91425" tIns="91425">
            <a:noAutofit/>
          </a:bodyPr>
          <a:lstStyle/>
          <a:p>
            <a:pPr algn="ctr">
              <a:spcBef>
                <a:spcPts val="0"/>
              </a:spcBef>
              <a:buNone/>
            </a:pPr>
            <a:r>
              <a:rPr lang="en" sz="4800">
                <a:solidFill>
                  <a:srgbClr val="0B5394"/>
                </a:solidFill>
                <a:latin typeface="Times New Roman"/>
                <a:ea typeface="Times New Roman"/>
                <a:cs typeface="Times New Roman"/>
                <a:sym typeface="Times New Roman"/>
              </a:rPr>
              <a:t>Motivation</a:t>
            </a:r>
            <a:r>
              <a:rPr lang="en" sz="4800"/>
              <a:t>	</a:t>
            </a:r>
          </a:p>
        </p:txBody>
      </p:sp>
      <p:sp>
        <p:nvSpPr>
          <p:cNvPr id="42" name="Shape 4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nSpc>
                <a:spcPct val="150000"/>
              </a:lnSpc>
              <a:spcBef>
                <a:spcPts val="0"/>
              </a:spcBef>
              <a:buNone/>
            </a:pPr>
            <a:r>
              <a:rPr b="1" lang="en"/>
              <a:t>Current navigation limitations :</a:t>
            </a:r>
          </a:p>
          <a:p>
            <a:pPr indent="-419100" lvl="0" marL="457200" rtl="0">
              <a:lnSpc>
                <a:spcPct val="115000"/>
              </a:lnSpc>
              <a:spcBef>
                <a:spcPts val="0"/>
              </a:spcBef>
              <a:buClr>
                <a:srgbClr val="000000"/>
              </a:buClr>
              <a:buSzPct val="100000"/>
              <a:buFont typeface="Arial"/>
              <a:buChar char="●"/>
            </a:pPr>
            <a:r>
              <a:rPr lang="en"/>
              <a:t>Can’t help deaf people </a:t>
            </a:r>
          </a:p>
          <a:p>
            <a:pPr indent="-419100" lvl="0" marL="457200" rtl="0">
              <a:lnSpc>
                <a:spcPct val="115000"/>
              </a:lnSpc>
              <a:spcBef>
                <a:spcPts val="0"/>
              </a:spcBef>
              <a:buClr>
                <a:srgbClr val="000000"/>
              </a:buClr>
              <a:buSzPct val="100000"/>
              <a:buFont typeface="Arial"/>
              <a:buChar char="●"/>
            </a:pPr>
            <a:r>
              <a:rPr lang="en">
                <a:solidFill>
                  <a:schemeClr val="dk1"/>
                </a:solidFill>
              </a:rPr>
              <a:t>Distracting</a:t>
            </a:r>
          </a:p>
          <a:p>
            <a:pPr indent="-419100" lvl="0" marL="457200" rtl="0">
              <a:lnSpc>
                <a:spcPct val="115000"/>
              </a:lnSpc>
              <a:spcBef>
                <a:spcPts val="0"/>
              </a:spcBef>
              <a:buClr>
                <a:srgbClr val="000000"/>
              </a:buClr>
              <a:buSzPct val="100000"/>
              <a:buFont typeface="Arial"/>
              <a:buChar char="●"/>
            </a:pPr>
            <a:r>
              <a:rPr lang="en"/>
              <a:t>Disturbs conversations</a:t>
            </a:r>
          </a:p>
          <a:p>
            <a:pPr indent="-419100" lvl="0" marL="457200" rtl="0">
              <a:lnSpc>
                <a:spcPct val="115000"/>
              </a:lnSpc>
              <a:spcBef>
                <a:spcPts val="0"/>
              </a:spcBef>
              <a:buClr>
                <a:srgbClr val="000000"/>
              </a:buClr>
              <a:buSzPct val="100000"/>
              <a:buFont typeface="Arial"/>
              <a:buChar char="●"/>
            </a:pPr>
            <a:r>
              <a:rPr lang="en"/>
              <a:t>Can’t be used in rainy days </a:t>
            </a:r>
          </a:p>
        </p:txBody>
      </p:sp>
      <p:pic>
        <p:nvPicPr>
          <p:cNvPr id="43" name="Shape 43"/>
          <p:cNvPicPr preferRelativeResize="0"/>
          <p:nvPr/>
        </p:nvPicPr>
        <p:blipFill>
          <a:blip r:embed="rId3">
            <a:alphaModFix/>
          </a:blip>
          <a:stretch>
            <a:fillRect/>
          </a:stretch>
        </p:blipFill>
        <p:spPr>
          <a:xfrm>
            <a:off x="7164875" y="2875549"/>
            <a:ext cx="1521924" cy="2050301"/>
          </a:xfrm>
          <a:prstGeom prst="rect">
            <a:avLst/>
          </a:prstGeom>
          <a:noFill/>
          <a:ln>
            <a:noFill/>
          </a:ln>
        </p:spPr>
      </p:pic>
      <p:pic>
        <p:nvPicPr>
          <p:cNvPr id="44" name="Shape 44"/>
          <p:cNvPicPr preferRelativeResize="0"/>
          <p:nvPr/>
        </p:nvPicPr>
        <p:blipFill>
          <a:blip r:embed="rId4">
            <a:alphaModFix/>
          </a:blip>
          <a:stretch>
            <a:fillRect/>
          </a:stretch>
        </p:blipFill>
        <p:spPr>
          <a:xfrm>
            <a:off x="6303900" y="1063375"/>
            <a:ext cx="2382899" cy="15488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50000"/>
              </a:lnSpc>
              <a:spcBef>
                <a:spcPts val="0"/>
              </a:spcBef>
              <a:buNone/>
            </a:pPr>
            <a:r>
              <a:rPr b="1" lang="en">
                <a:solidFill>
                  <a:schemeClr val="dk1"/>
                </a:solidFill>
              </a:rPr>
              <a:t>Usage examples:</a:t>
            </a:r>
          </a:p>
          <a:p>
            <a:pPr indent="-419100" lvl="0" marL="457200" rtl="0">
              <a:lnSpc>
                <a:spcPct val="115000"/>
              </a:lnSpc>
              <a:spcBef>
                <a:spcPts val="0"/>
              </a:spcBef>
              <a:buClr>
                <a:srgbClr val="000000"/>
              </a:buClr>
              <a:buSzPct val="100000"/>
              <a:buFont typeface="Arial"/>
              <a:buChar char="●"/>
            </a:pPr>
            <a:r>
              <a:rPr lang="en"/>
              <a:t>Help Deaf people.</a:t>
            </a:r>
          </a:p>
          <a:p>
            <a:pPr indent="-419100" lvl="0" marL="457200" rtl="0">
              <a:lnSpc>
                <a:spcPct val="115000"/>
              </a:lnSpc>
              <a:spcBef>
                <a:spcPts val="0"/>
              </a:spcBef>
              <a:buClr>
                <a:srgbClr val="000000"/>
              </a:buClr>
              <a:buSzPct val="100000"/>
              <a:buFont typeface="Arial"/>
              <a:buChar char="●"/>
            </a:pPr>
            <a:r>
              <a:rPr lang="en"/>
              <a:t>keep the phone dry in rainy days.</a:t>
            </a:r>
          </a:p>
          <a:p>
            <a:pPr indent="-419100" lvl="0" marL="457200" rtl="0">
              <a:lnSpc>
                <a:spcPct val="115000"/>
              </a:lnSpc>
              <a:spcBef>
                <a:spcPts val="0"/>
              </a:spcBef>
              <a:buClr>
                <a:srgbClr val="000000"/>
              </a:buClr>
              <a:buSzPct val="100000"/>
              <a:buFont typeface="Arial"/>
              <a:buChar char="●"/>
            </a:pPr>
            <a:r>
              <a:rPr lang="en"/>
              <a:t>Communicate freely with </a:t>
            </a:r>
            <a:br>
              <a:rPr lang="en"/>
            </a:br>
            <a:r>
              <a:rPr lang="en"/>
              <a:t>other passengers </a:t>
            </a:r>
          </a:p>
        </p:txBody>
      </p:sp>
      <p:sp>
        <p:nvSpPr>
          <p:cNvPr id="50" name="Shape 5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sz="4800">
                <a:solidFill>
                  <a:srgbClr val="0B5394"/>
                </a:solidFill>
                <a:latin typeface="Times New Roman"/>
                <a:ea typeface="Times New Roman"/>
                <a:cs typeface="Times New Roman"/>
                <a:sym typeface="Times New Roman"/>
              </a:rPr>
              <a:t>Usages</a:t>
            </a:r>
            <a:r>
              <a:rPr lang="en" sz="4800"/>
              <a:t>	</a:t>
            </a:r>
          </a:p>
        </p:txBody>
      </p:sp>
      <p:pic>
        <p:nvPicPr>
          <p:cNvPr id="51" name="Shape 51"/>
          <p:cNvPicPr preferRelativeResize="0"/>
          <p:nvPr/>
        </p:nvPicPr>
        <p:blipFill>
          <a:blip r:embed="rId3">
            <a:alphaModFix/>
          </a:blip>
          <a:stretch>
            <a:fillRect/>
          </a:stretch>
        </p:blipFill>
        <p:spPr>
          <a:xfrm>
            <a:off x="7288947" y="1328000"/>
            <a:ext cx="1397849" cy="1431475"/>
          </a:xfrm>
          <a:prstGeom prst="rect">
            <a:avLst/>
          </a:prstGeom>
          <a:noFill/>
          <a:ln>
            <a:noFill/>
          </a:ln>
        </p:spPr>
      </p:pic>
      <p:pic>
        <p:nvPicPr>
          <p:cNvPr id="52" name="Shape 52"/>
          <p:cNvPicPr preferRelativeResize="0"/>
          <p:nvPr/>
        </p:nvPicPr>
        <p:blipFill>
          <a:blip r:embed="rId4">
            <a:alphaModFix/>
          </a:blip>
          <a:stretch>
            <a:fillRect/>
          </a:stretch>
        </p:blipFill>
        <p:spPr>
          <a:xfrm>
            <a:off x="6397000" y="3494375"/>
            <a:ext cx="2289800" cy="143147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sz="4800">
                <a:solidFill>
                  <a:srgbClr val="0B5394"/>
                </a:solidFill>
                <a:latin typeface="Times New Roman"/>
                <a:ea typeface="Times New Roman"/>
                <a:cs typeface="Times New Roman"/>
                <a:sym typeface="Times New Roman"/>
              </a:rPr>
              <a:t>Solution</a:t>
            </a:r>
            <a:r>
              <a:rPr lang="en" sz="4800"/>
              <a:t>	</a:t>
            </a:r>
          </a:p>
        </p:txBody>
      </p:sp>
      <p:sp>
        <p:nvSpPr>
          <p:cNvPr id="58" name="Shape 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t>translates general navigation directives into </a:t>
            </a:r>
            <a:r>
              <a:rPr lang="en" sz="2400">
                <a:solidFill>
                  <a:srgbClr val="CC0000"/>
                </a:solidFill>
              </a:rPr>
              <a:t>simple </a:t>
            </a:r>
            <a:r>
              <a:rPr lang="en" sz="2400"/>
              <a:t>left or right directives. </a:t>
            </a:r>
          </a:p>
          <a:p>
            <a:pPr indent="-381000" lvl="0" marL="457200" rtl="0">
              <a:spcBef>
                <a:spcPts val="0"/>
              </a:spcBef>
              <a:buClr>
                <a:srgbClr val="000000"/>
              </a:buClr>
              <a:buSzPct val="100000"/>
              <a:buFont typeface="Arial"/>
              <a:buChar char="●"/>
            </a:pPr>
            <a:r>
              <a:rPr lang="en" sz="2400"/>
              <a:t> transmit those </a:t>
            </a:r>
            <a:r>
              <a:rPr lang="en" sz="2400">
                <a:solidFill>
                  <a:srgbClr val="CC0000"/>
                </a:solidFill>
              </a:rPr>
              <a:t>directives </a:t>
            </a:r>
            <a:r>
              <a:rPr lang="en" sz="2400"/>
              <a:t>to </a:t>
            </a:r>
            <a:r>
              <a:rPr lang="en" sz="2400">
                <a:solidFill>
                  <a:srgbClr val="CC0000"/>
                </a:solidFill>
              </a:rPr>
              <a:t>vibrated </a:t>
            </a:r>
            <a:r>
              <a:rPr lang="en" sz="2400"/>
              <a:t>components.</a:t>
            </a:r>
          </a:p>
          <a:p>
            <a:pPr indent="-381000" lvl="0" marL="457200" rtl="0">
              <a:spcBef>
                <a:spcPts val="0"/>
              </a:spcBef>
              <a:buClr>
                <a:srgbClr val="000000"/>
              </a:buClr>
              <a:buSzPct val="100000"/>
              <a:buFont typeface="Arial"/>
              <a:buChar char="●"/>
            </a:pPr>
            <a:r>
              <a:rPr lang="en" sz="2400"/>
              <a:t>user will be able to navigate by relying on the </a:t>
            </a:r>
            <a:r>
              <a:rPr lang="en" sz="2400">
                <a:solidFill>
                  <a:srgbClr val="CC0000"/>
                </a:solidFill>
              </a:rPr>
              <a:t>sense of touch</a:t>
            </a:r>
            <a:r>
              <a:rPr lang="en" sz="2400"/>
              <a:t>.</a:t>
            </a:r>
          </a:p>
          <a:p>
            <a:pPr rtl="0">
              <a:spcBef>
                <a:spcPts val="0"/>
              </a:spcBef>
              <a:buNone/>
            </a:pPr>
            <a:r>
              <a:t/>
            </a:r>
            <a:endParaRPr sz="2400"/>
          </a:p>
          <a:p>
            <a:pPr lvl="0" rtl="0">
              <a:spcBef>
                <a:spcPts val="0"/>
              </a:spcBef>
              <a:buNone/>
            </a:pPr>
            <a:r>
              <a:t/>
            </a:r>
            <a:endParaRPr sz="2400"/>
          </a:p>
          <a:p>
            <a:pPr lvl="0" rtl="0">
              <a:spcBef>
                <a:spcPts val="0"/>
              </a:spcBef>
              <a:buNone/>
            </a:pPr>
            <a:r>
              <a:t/>
            </a:r>
            <a:endParaRPr sz="2400"/>
          </a:p>
        </p:txBody>
      </p:sp>
      <p:pic>
        <p:nvPicPr>
          <p:cNvPr id="59" name="Shape 59"/>
          <p:cNvPicPr preferRelativeResize="0"/>
          <p:nvPr/>
        </p:nvPicPr>
        <p:blipFill>
          <a:blip r:embed="rId3">
            <a:alphaModFix/>
          </a:blip>
          <a:stretch>
            <a:fillRect/>
          </a:stretch>
        </p:blipFill>
        <p:spPr>
          <a:xfrm>
            <a:off x="2293875" y="3174125"/>
            <a:ext cx="1501675" cy="1527149"/>
          </a:xfrm>
          <a:prstGeom prst="rect">
            <a:avLst/>
          </a:prstGeom>
          <a:noFill/>
          <a:ln>
            <a:noFill/>
          </a:ln>
        </p:spPr>
      </p:pic>
      <p:pic>
        <p:nvPicPr>
          <p:cNvPr id="60" name="Shape 60"/>
          <p:cNvPicPr preferRelativeResize="0"/>
          <p:nvPr/>
        </p:nvPicPr>
        <p:blipFill>
          <a:blip r:embed="rId4">
            <a:alphaModFix/>
          </a:blip>
          <a:stretch>
            <a:fillRect/>
          </a:stretch>
        </p:blipFill>
        <p:spPr>
          <a:xfrm rot="-14">
            <a:off x="3724632" y="3397053"/>
            <a:ext cx="2129660" cy="613261"/>
          </a:xfrm>
          <a:prstGeom prst="rect">
            <a:avLst/>
          </a:prstGeom>
          <a:noFill/>
          <a:ln>
            <a:noFill/>
          </a:ln>
        </p:spPr>
      </p:pic>
      <p:pic>
        <p:nvPicPr>
          <p:cNvPr id="61" name="Shape 61"/>
          <p:cNvPicPr preferRelativeResize="0"/>
          <p:nvPr/>
        </p:nvPicPr>
        <p:blipFill>
          <a:blip r:embed="rId5">
            <a:alphaModFix/>
          </a:blip>
          <a:stretch>
            <a:fillRect/>
          </a:stretch>
        </p:blipFill>
        <p:spPr>
          <a:xfrm>
            <a:off x="5783350" y="3280975"/>
            <a:ext cx="1644875" cy="16448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457200" y="-175021"/>
            <a:ext cx="8229600" cy="857400"/>
          </a:xfrm>
          <a:prstGeom prst="rect">
            <a:avLst/>
          </a:prstGeom>
        </p:spPr>
        <p:txBody>
          <a:bodyPr anchorCtr="0" anchor="b" bIns="91425" lIns="91425" rIns="91425" tIns="91425">
            <a:noAutofit/>
          </a:bodyPr>
          <a:lstStyle/>
          <a:p>
            <a:pPr algn="ctr">
              <a:spcBef>
                <a:spcPts val="0"/>
              </a:spcBef>
              <a:buNone/>
            </a:pPr>
            <a:r>
              <a:rPr lang="en"/>
              <a:t>Demo!</a:t>
            </a:r>
          </a:p>
        </p:txBody>
      </p:sp>
      <p:pic>
        <p:nvPicPr>
          <p:cNvPr id="67" name="Shape 67"/>
          <p:cNvPicPr preferRelativeResize="0"/>
          <p:nvPr/>
        </p:nvPicPr>
        <p:blipFill>
          <a:blip r:embed="rId3">
            <a:alphaModFix/>
          </a:blip>
          <a:stretch>
            <a:fillRect/>
          </a:stretch>
        </p:blipFill>
        <p:spPr>
          <a:xfrm>
            <a:off x="1037850" y="739950"/>
            <a:ext cx="7068302" cy="432734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ctr">
              <a:spcBef>
                <a:spcPts val="0"/>
              </a:spcBef>
              <a:buNone/>
            </a:pPr>
            <a:r>
              <a:rPr lang="en"/>
              <a:t>High level design</a:t>
            </a:r>
          </a:p>
        </p:txBody>
      </p:sp>
      <p:pic>
        <p:nvPicPr>
          <p:cNvPr id="73" name="Shape 73"/>
          <p:cNvPicPr preferRelativeResize="0"/>
          <p:nvPr/>
        </p:nvPicPr>
        <p:blipFill>
          <a:blip r:embed="rId3">
            <a:alphaModFix/>
          </a:blip>
          <a:stretch>
            <a:fillRect/>
          </a:stretch>
        </p:blipFill>
        <p:spPr>
          <a:xfrm>
            <a:off x="1804812" y="1773812"/>
            <a:ext cx="1350724" cy="1951674"/>
          </a:xfrm>
          <a:prstGeom prst="rect">
            <a:avLst/>
          </a:prstGeom>
          <a:noFill/>
          <a:ln>
            <a:noFill/>
          </a:ln>
        </p:spPr>
      </p:pic>
      <p:pic>
        <p:nvPicPr>
          <p:cNvPr id="74" name="Shape 74"/>
          <p:cNvPicPr preferRelativeResize="0"/>
          <p:nvPr/>
        </p:nvPicPr>
        <p:blipFill>
          <a:blip r:embed="rId4">
            <a:alphaModFix/>
          </a:blip>
          <a:stretch>
            <a:fillRect/>
          </a:stretch>
        </p:blipFill>
        <p:spPr>
          <a:xfrm>
            <a:off x="251912" y="1773825"/>
            <a:ext cx="1350725" cy="1350725"/>
          </a:xfrm>
          <a:prstGeom prst="rect">
            <a:avLst/>
          </a:prstGeom>
          <a:noFill/>
          <a:ln>
            <a:noFill/>
          </a:ln>
        </p:spPr>
      </p:pic>
      <p:cxnSp>
        <p:nvCxnSpPr>
          <p:cNvPr id="75" name="Shape 75"/>
          <p:cNvCxnSpPr>
            <a:stCxn id="73" idx="3"/>
          </p:cNvCxnSpPr>
          <p:nvPr/>
        </p:nvCxnSpPr>
        <p:spPr>
          <a:xfrm>
            <a:off x="3155537" y="2749649"/>
            <a:ext cx="1427400" cy="1200"/>
          </a:xfrm>
          <a:prstGeom prst="straightConnector1">
            <a:avLst/>
          </a:prstGeom>
          <a:noFill/>
          <a:ln cap="flat" w="38100">
            <a:solidFill>
              <a:schemeClr val="dk2"/>
            </a:solidFill>
            <a:prstDash val="solid"/>
            <a:round/>
            <a:headEnd len="lg" w="lg" type="none"/>
            <a:tailEnd len="lg" w="lg" type="triangle"/>
          </a:ln>
        </p:spPr>
      </p:cxnSp>
      <p:sp>
        <p:nvSpPr>
          <p:cNvPr id="76" name="Shape 76"/>
          <p:cNvSpPr txBox="1"/>
          <p:nvPr/>
        </p:nvSpPr>
        <p:spPr>
          <a:xfrm>
            <a:off x="3218987" y="2381375"/>
            <a:ext cx="1094099" cy="198899"/>
          </a:xfrm>
          <a:prstGeom prst="rect">
            <a:avLst/>
          </a:prstGeom>
          <a:noFill/>
          <a:ln>
            <a:noFill/>
          </a:ln>
        </p:spPr>
        <p:txBody>
          <a:bodyPr anchorCtr="0" anchor="t" bIns="91425" lIns="91425" rIns="91425" tIns="91425">
            <a:noAutofit/>
          </a:bodyPr>
          <a:lstStyle/>
          <a:p>
            <a:pPr lvl="0" rtl="0">
              <a:spcBef>
                <a:spcPts val="0"/>
              </a:spcBef>
              <a:buNone/>
            </a:pPr>
            <a:r>
              <a:rPr lang="en"/>
              <a:t>destination</a:t>
            </a:r>
          </a:p>
        </p:txBody>
      </p:sp>
      <p:pic>
        <p:nvPicPr>
          <p:cNvPr id="77" name="Shape 77"/>
          <p:cNvPicPr preferRelativeResize="0"/>
          <p:nvPr/>
        </p:nvPicPr>
        <p:blipFill>
          <a:blip r:embed="rId5">
            <a:alphaModFix/>
          </a:blip>
          <a:stretch>
            <a:fillRect/>
          </a:stretch>
        </p:blipFill>
        <p:spPr>
          <a:xfrm>
            <a:off x="4313087" y="1774425"/>
            <a:ext cx="1951650" cy="1951650"/>
          </a:xfrm>
          <a:prstGeom prst="rect">
            <a:avLst/>
          </a:prstGeom>
          <a:noFill/>
          <a:ln>
            <a:noFill/>
          </a:ln>
        </p:spPr>
      </p:pic>
      <p:pic>
        <p:nvPicPr>
          <p:cNvPr id="78" name="Shape 78"/>
          <p:cNvPicPr preferRelativeResize="0"/>
          <p:nvPr/>
        </p:nvPicPr>
        <p:blipFill>
          <a:blip r:embed="rId6">
            <a:alphaModFix/>
          </a:blip>
          <a:stretch>
            <a:fillRect/>
          </a:stretch>
        </p:blipFill>
        <p:spPr>
          <a:xfrm>
            <a:off x="7292862" y="1950035"/>
            <a:ext cx="1599225" cy="1599225"/>
          </a:xfrm>
          <a:prstGeom prst="rect">
            <a:avLst/>
          </a:prstGeom>
          <a:noFill/>
          <a:ln>
            <a:noFill/>
          </a:ln>
        </p:spPr>
      </p:pic>
      <p:cxnSp>
        <p:nvCxnSpPr>
          <p:cNvPr id="79" name="Shape 79"/>
          <p:cNvCxnSpPr>
            <a:stCxn id="77" idx="3"/>
          </p:cNvCxnSpPr>
          <p:nvPr/>
        </p:nvCxnSpPr>
        <p:spPr>
          <a:xfrm>
            <a:off x="6264738" y="2750250"/>
            <a:ext cx="1028100" cy="600"/>
          </a:xfrm>
          <a:prstGeom prst="straightConnector1">
            <a:avLst/>
          </a:prstGeom>
          <a:noFill/>
          <a:ln cap="flat" w="38100">
            <a:solidFill>
              <a:schemeClr val="dk2"/>
            </a:solidFill>
            <a:prstDash val="solid"/>
            <a:round/>
            <a:headEnd len="lg" w="lg" type="none"/>
            <a:tailEnd len="lg" w="lg" type="triangle"/>
          </a:ln>
        </p:spPr>
      </p:cxnSp>
      <p:sp>
        <p:nvSpPr>
          <p:cNvPr id="80" name="Shape 80"/>
          <p:cNvSpPr txBox="1"/>
          <p:nvPr/>
        </p:nvSpPr>
        <p:spPr>
          <a:xfrm>
            <a:off x="6231737" y="2349737"/>
            <a:ext cx="1094099" cy="198899"/>
          </a:xfrm>
          <a:prstGeom prst="rect">
            <a:avLst/>
          </a:prstGeom>
          <a:noFill/>
          <a:ln>
            <a:noFill/>
          </a:ln>
        </p:spPr>
        <p:txBody>
          <a:bodyPr anchorCtr="0" anchor="t" bIns="91425" lIns="91425" rIns="91425" tIns="91425">
            <a:noAutofit/>
          </a:bodyPr>
          <a:lstStyle/>
          <a:p>
            <a:pPr lvl="0" rtl="0">
              <a:spcBef>
                <a:spcPts val="0"/>
              </a:spcBef>
              <a:buNone/>
            </a:pPr>
            <a:r>
              <a:rPr lang="en"/>
              <a:t>destination</a:t>
            </a:r>
          </a:p>
        </p:txBody>
      </p:sp>
      <p:sp>
        <p:nvSpPr>
          <p:cNvPr id="81" name="Shape 81"/>
          <p:cNvSpPr txBox="1"/>
          <p:nvPr/>
        </p:nvSpPr>
        <p:spPr>
          <a:xfrm>
            <a:off x="7545437" y="1469200"/>
            <a:ext cx="1094099" cy="75000"/>
          </a:xfrm>
          <a:prstGeom prst="rect">
            <a:avLst/>
          </a:prstGeom>
          <a:noFill/>
          <a:ln>
            <a:noFill/>
          </a:ln>
        </p:spPr>
        <p:txBody>
          <a:bodyPr anchorCtr="0" anchor="t" bIns="91425" lIns="91425" rIns="91425" tIns="91425">
            <a:noAutofit/>
          </a:bodyPr>
          <a:lstStyle/>
          <a:p>
            <a:pPr lvl="0" rtl="0">
              <a:spcBef>
                <a:spcPts val="0"/>
              </a:spcBef>
              <a:buNone/>
            </a:pPr>
            <a:r>
              <a:rPr lang="en"/>
              <a:t>calculate path</a:t>
            </a:r>
          </a:p>
        </p:txBody>
      </p:sp>
      <p:cxnSp>
        <p:nvCxnSpPr>
          <p:cNvPr id="82" name="Shape 82"/>
          <p:cNvCxnSpPr/>
          <p:nvPr/>
        </p:nvCxnSpPr>
        <p:spPr>
          <a:xfrm rot="10800000">
            <a:off x="6265975" y="3205550"/>
            <a:ext cx="980399" cy="14099"/>
          </a:xfrm>
          <a:prstGeom prst="straightConnector1">
            <a:avLst/>
          </a:prstGeom>
          <a:noFill/>
          <a:ln cap="flat" w="38100">
            <a:solidFill>
              <a:schemeClr val="dk2"/>
            </a:solidFill>
            <a:prstDash val="solid"/>
            <a:round/>
            <a:headEnd len="lg" w="lg" type="none"/>
            <a:tailEnd len="lg" w="lg" type="triangle"/>
          </a:ln>
        </p:spPr>
      </p:cxnSp>
      <p:sp>
        <p:nvSpPr>
          <p:cNvPr id="83" name="Shape 83"/>
          <p:cNvSpPr txBox="1"/>
          <p:nvPr/>
        </p:nvSpPr>
        <p:spPr>
          <a:xfrm>
            <a:off x="6637337" y="3205550"/>
            <a:ext cx="908100" cy="198899"/>
          </a:xfrm>
          <a:prstGeom prst="rect">
            <a:avLst/>
          </a:prstGeom>
          <a:noFill/>
          <a:ln>
            <a:noFill/>
          </a:ln>
        </p:spPr>
        <p:txBody>
          <a:bodyPr anchorCtr="0" anchor="t" bIns="91425" lIns="91425" rIns="91425" tIns="91425">
            <a:noAutofit/>
          </a:bodyPr>
          <a:lstStyle/>
          <a:p>
            <a:pPr lvl="0" rtl="0">
              <a:spcBef>
                <a:spcPts val="0"/>
              </a:spcBef>
              <a:buNone/>
            </a:pPr>
            <a:r>
              <a:rPr lang="en"/>
              <a:t>path</a:t>
            </a:r>
          </a:p>
        </p:txBody>
      </p:sp>
      <p:cxnSp>
        <p:nvCxnSpPr>
          <p:cNvPr id="84" name="Shape 84"/>
          <p:cNvCxnSpPr/>
          <p:nvPr/>
        </p:nvCxnSpPr>
        <p:spPr>
          <a:xfrm rot="10800000">
            <a:off x="3215675" y="3212600"/>
            <a:ext cx="1307099" cy="0"/>
          </a:xfrm>
          <a:prstGeom prst="straightConnector1">
            <a:avLst/>
          </a:prstGeom>
          <a:noFill/>
          <a:ln cap="flat" w="38100">
            <a:solidFill>
              <a:schemeClr val="dk2"/>
            </a:solidFill>
            <a:prstDash val="solid"/>
            <a:round/>
            <a:headEnd len="lg" w="lg" type="none"/>
            <a:tailEnd len="lg" w="lg" type="triangle"/>
          </a:ln>
        </p:spPr>
      </p:cxnSp>
      <p:cxnSp>
        <p:nvCxnSpPr>
          <p:cNvPr id="85" name="Shape 85"/>
          <p:cNvCxnSpPr>
            <a:endCxn id="77" idx="0"/>
          </p:cNvCxnSpPr>
          <p:nvPr/>
        </p:nvCxnSpPr>
        <p:spPr>
          <a:xfrm>
            <a:off x="5285612" y="1102424"/>
            <a:ext cx="3300" cy="671999"/>
          </a:xfrm>
          <a:prstGeom prst="straightConnector1">
            <a:avLst/>
          </a:prstGeom>
          <a:noFill/>
          <a:ln cap="flat" w="19050">
            <a:solidFill>
              <a:schemeClr val="dk2"/>
            </a:solidFill>
            <a:prstDash val="dash"/>
            <a:round/>
            <a:headEnd len="lg" w="lg" type="none"/>
            <a:tailEnd len="lg" w="lg" type="triangle"/>
          </a:ln>
        </p:spPr>
      </p:cxnSp>
      <p:sp>
        <p:nvSpPr>
          <p:cNvPr id="86" name="Shape 86"/>
          <p:cNvSpPr txBox="1"/>
          <p:nvPr/>
        </p:nvSpPr>
        <p:spPr>
          <a:xfrm>
            <a:off x="5370825" y="1230450"/>
            <a:ext cx="696299" cy="198899"/>
          </a:xfrm>
          <a:prstGeom prst="rect">
            <a:avLst/>
          </a:prstGeom>
          <a:noFill/>
          <a:ln>
            <a:noFill/>
          </a:ln>
        </p:spPr>
        <p:txBody>
          <a:bodyPr anchorCtr="0" anchor="t" bIns="91425" lIns="91425" rIns="91425" tIns="91425">
            <a:noAutofit/>
          </a:bodyPr>
          <a:lstStyle/>
          <a:p>
            <a:pPr lvl="0" rtl="0">
              <a:spcBef>
                <a:spcPts val="0"/>
              </a:spcBef>
              <a:buNone/>
            </a:pPr>
            <a:r>
              <a:rPr lang="en"/>
              <a:t>GPS</a:t>
            </a:r>
          </a:p>
        </p:txBody>
      </p:sp>
      <p:sp>
        <p:nvSpPr>
          <p:cNvPr id="87" name="Shape 87"/>
          <p:cNvSpPr txBox="1"/>
          <p:nvPr/>
        </p:nvSpPr>
        <p:spPr>
          <a:xfrm>
            <a:off x="4845100" y="3731175"/>
            <a:ext cx="980399" cy="454800"/>
          </a:xfrm>
          <a:prstGeom prst="rect">
            <a:avLst/>
          </a:prstGeom>
          <a:noFill/>
          <a:ln>
            <a:noFill/>
          </a:ln>
        </p:spPr>
        <p:txBody>
          <a:bodyPr anchorCtr="0" anchor="t" bIns="91425" lIns="91425" rIns="91425" tIns="91425">
            <a:noAutofit/>
          </a:bodyPr>
          <a:lstStyle/>
          <a:p>
            <a:pPr>
              <a:spcBef>
                <a:spcPts val="0"/>
              </a:spcBef>
              <a:buNone/>
            </a:pPr>
            <a:r>
              <a:rPr lang="en"/>
              <a:t>calculate distance</a:t>
            </a:r>
          </a:p>
        </p:txBody>
      </p:sp>
      <p:sp>
        <p:nvSpPr>
          <p:cNvPr id="88" name="Shape 88"/>
          <p:cNvSpPr txBox="1"/>
          <p:nvPr/>
        </p:nvSpPr>
        <p:spPr>
          <a:xfrm>
            <a:off x="3262175" y="3265150"/>
            <a:ext cx="1214100" cy="284100"/>
          </a:xfrm>
          <a:prstGeom prst="rect">
            <a:avLst/>
          </a:prstGeom>
          <a:noFill/>
          <a:ln>
            <a:noFill/>
          </a:ln>
        </p:spPr>
        <p:txBody>
          <a:bodyPr anchorCtr="0" anchor="t" bIns="91425" lIns="91425" rIns="91425" tIns="91425">
            <a:noAutofit/>
          </a:bodyPr>
          <a:lstStyle/>
          <a:p>
            <a:pPr>
              <a:spcBef>
                <a:spcPts val="0"/>
              </a:spcBef>
              <a:buNone/>
            </a:pPr>
            <a:r>
              <a:rPr lang="en"/>
              <a:t>distance and vibration signals</a:t>
            </a:r>
          </a:p>
        </p:txBody>
      </p:sp>
      <p:sp>
        <p:nvSpPr>
          <p:cNvPr id="89" name="Shape 89"/>
          <p:cNvSpPr/>
          <p:nvPr/>
        </p:nvSpPr>
        <p:spPr>
          <a:xfrm>
            <a:off x="880925" y="3205450"/>
            <a:ext cx="1207725" cy="426850"/>
          </a:xfrm>
          <a:custGeom>
            <a:pathLst>
              <a:path extrusionOk="0" h="17074" w="48309">
                <a:moveTo>
                  <a:pt x="48309" y="1137"/>
                </a:moveTo>
                <a:cubicBezTo>
                  <a:pt x="44425" y="3789"/>
                  <a:pt x="33058" y="17239"/>
                  <a:pt x="25007" y="17050"/>
                </a:cubicBezTo>
                <a:cubicBezTo>
                  <a:pt x="16955" y="16860"/>
                  <a:pt x="4167" y="2841"/>
                  <a:pt x="0" y="0"/>
                </a:cubicBezTo>
              </a:path>
            </a:pathLst>
          </a:custGeom>
          <a:noFill/>
          <a:ln cap="flat" w="28575">
            <a:solidFill>
              <a:schemeClr val="dk2"/>
            </a:solidFill>
            <a:prstDash val="solid"/>
            <a:round/>
            <a:headEnd len="lg" w="lg" type="none"/>
            <a:tailEnd len="lg" w="lg" type="triangle"/>
          </a:ln>
        </p:spPr>
      </p:sp>
      <p:sp>
        <p:nvSpPr>
          <p:cNvPr id="90" name="Shape 90"/>
          <p:cNvSpPr txBox="1"/>
          <p:nvPr/>
        </p:nvSpPr>
        <p:spPr>
          <a:xfrm>
            <a:off x="970737" y="3632300"/>
            <a:ext cx="1028100" cy="198899"/>
          </a:xfrm>
          <a:prstGeom prst="rect">
            <a:avLst/>
          </a:prstGeom>
          <a:noFill/>
          <a:ln>
            <a:noFill/>
          </a:ln>
        </p:spPr>
        <p:txBody>
          <a:bodyPr anchorCtr="0" anchor="t" bIns="91425" lIns="91425" rIns="91425" tIns="91425">
            <a:noAutofit/>
          </a:bodyPr>
          <a:lstStyle/>
          <a:p>
            <a:pPr>
              <a:spcBef>
                <a:spcPts val="0"/>
              </a:spcBef>
              <a:buNone/>
            </a:pPr>
            <a:r>
              <a:rPr lang="en"/>
              <a:t>vibrations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ppt_w</p:attrName>
                                        </p:attrNameLst>
                                      </p:cBhvr>
                                      <p:tavLst>
                                        <p:tav fmla="" tm="0">
                                          <p:val>
                                            <p:strVal val="0"/>
                                          </p:val>
                                        </p:tav>
                                        <p:tav fmla="" tm="100000">
                                          <p:val>
                                            <p:strVal val="#ppt_w"/>
                                          </p:val>
                                        </p:tav>
                                      </p:tavLst>
                                    </p:anim>
                                    <p:anim calcmode="lin" valueType="num">
                                      <p:cBhvr additive="base">
                                        <p:cTn dur="1000"/>
                                        <p:tgtEl>
                                          <p:spTgt spid="7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ppt_w</p:attrName>
                                        </p:attrNameLst>
                                      </p:cBhvr>
                                      <p:tavLst>
                                        <p:tav fmla="" tm="0">
                                          <p:val>
                                            <p:strVal val="0"/>
                                          </p:val>
                                        </p:tav>
                                        <p:tav fmla="" tm="100000">
                                          <p:val>
                                            <p:strVal val="#ppt_w"/>
                                          </p:val>
                                        </p:tav>
                                      </p:tavLst>
                                    </p:anim>
                                    <p:anim calcmode="lin" valueType="num">
                                      <p:cBhvr additive="base">
                                        <p:cTn dur="1000"/>
                                        <p:tgtEl>
                                          <p:spTgt spid="7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ppt_w</p:attrName>
                                        </p:attrNameLst>
                                      </p:cBhvr>
                                      <p:tavLst>
                                        <p:tav fmla="" tm="0">
                                          <p:val>
                                            <p:strVal val="0"/>
                                          </p:val>
                                        </p:tav>
                                        <p:tav fmla="" tm="100000">
                                          <p:val>
                                            <p:strVal val="#ppt_w"/>
                                          </p:val>
                                        </p:tav>
                                      </p:tavLst>
                                    </p:anim>
                                    <p:anim calcmode="lin" valueType="num">
                                      <p:cBhvr additive="base">
                                        <p:cTn dur="1000"/>
                                        <p:tgtEl>
                                          <p:spTgt spid="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ppt_w</p:attrName>
                                        </p:attrNameLst>
                                      </p:cBhvr>
                                      <p:tavLst>
                                        <p:tav fmla="" tm="0">
                                          <p:val>
                                            <p:strVal val="0"/>
                                          </p:val>
                                        </p:tav>
                                        <p:tav fmla="" tm="100000">
                                          <p:val>
                                            <p:strVal val="#ppt_w"/>
                                          </p:val>
                                        </p:tav>
                                      </p:tavLst>
                                    </p:anim>
                                    <p:anim calcmode="lin" valueType="num">
                                      <p:cBhvr additive="base">
                                        <p:cTn dur="1000"/>
                                        <p:tgtEl>
                                          <p:spTgt spid="8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1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ppt_w</p:attrName>
                                        </p:attrNameLst>
                                      </p:cBhvr>
                                      <p:tavLst>
                                        <p:tav fmla="" tm="0">
                                          <p:val>
                                            <p:strVal val="0"/>
                                          </p:val>
                                        </p:tav>
                                        <p:tav fmla="" tm="100000">
                                          <p:val>
                                            <p:strVal val="#ppt_w"/>
                                          </p:val>
                                        </p:tav>
                                      </p:tavLst>
                                    </p:anim>
                                    <p:anim calcmode="lin" valueType="num">
                                      <p:cBhvr additive="base">
                                        <p:cTn dur="1000"/>
                                        <p:tgtEl>
                                          <p:spTgt spid="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3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ppt_w</p:attrName>
                                        </p:attrNameLst>
                                      </p:cBhvr>
                                      <p:tavLst>
                                        <p:tav fmla="" tm="0">
                                          <p:val>
                                            <p:strVal val="0"/>
                                          </p:val>
                                        </p:tav>
                                        <p:tav fmla="" tm="100000">
                                          <p:val>
                                            <p:strVal val="#ppt_w"/>
                                          </p:val>
                                        </p:tav>
                                      </p:tavLst>
                                    </p:anim>
                                    <p:anim calcmode="lin" valueType="num">
                                      <p:cBhvr additive="base">
                                        <p:cTn dur="1000"/>
                                        <p:tgtEl>
                                          <p:spTgt spid="8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5100" y="1464325"/>
            <a:ext cx="2571899" cy="1596300"/>
          </a:xfrm>
          <a:prstGeom prst="rect">
            <a:avLst/>
          </a:prstGeom>
        </p:spPr>
        <p:txBody>
          <a:bodyPr anchorCtr="0" anchor="b" bIns="91425" lIns="91425" rIns="91425" tIns="91425">
            <a:noAutofit/>
          </a:bodyPr>
          <a:lstStyle/>
          <a:p>
            <a:pPr rtl="0" algn="ctr">
              <a:spcBef>
                <a:spcPts val="0"/>
              </a:spcBef>
              <a:buNone/>
            </a:pPr>
            <a:r>
              <a:t/>
            </a:r>
            <a:endParaRPr sz="2400"/>
          </a:p>
          <a:p>
            <a:pPr lvl="0" rtl="0" algn="ctr">
              <a:spcBef>
                <a:spcPts val="0"/>
              </a:spcBef>
              <a:buNone/>
            </a:pPr>
            <a:r>
              <a:rPr lang="en" sz="2400" u="sng"/>
              <a:t>Watch</a:t>
            </a:r>
            <a:br>
              <a:rPr lang="en" sz="2400"/>
            </a:br>
            <a:r>
              <a:rPr lang="en" sz="2400"/>
              <a:t>Voice input + sends to the phone</a:t>
            </a:r>
          </a:p>
        </p:txBody>
      </p:sp>
      <p:pic>
        <p:nvPicPr>
          <p:cNvPr id="96" name="Shape 96"/>
          <p:cNvPicPr preferRelativeResize="0"/>
          <p:nvPr/>
        </p:nvPicPr>
        <p:blipFill>
          <a:blip r:embed="rId4">
            <a:alphaModFix/>
          </a:blip>
          <a:stretch>
            <a:fillRect/>
          </a:stretch>
        </p:blipFill>
        <p:spPr>
          <a:xfrm>
            <a:off x="1932225" y="114500"/>
            <a:ext cx="7143674" cy="4957849"/>
          </a:xfrm>
          <a:prstGeom prst="rect">
            <a:avLst/>
          </a:prstGeom>
          <a:noFill/>
          <a:ln>
            <a:noFill/>
          </a:ln>
        </p:spPr>
      </p:pic>
      <p:sp>
        <p:nvSpPr>
          <p:cNvPr id="97" name="Shape 97"/>
          <p:cNvSpPr txBox="1"/>
          <p:nvPr/>
        </p:nvSpPr>
        <p:spPr>
          <a:xfrm>
            <a:off x="5704275" y="2563250"/>
            <a:ext cx="3010199" cy="658800"/>
          </a:xfrm>
          <a:prstGeom prst="rect">
            <a:avLst/>
          </a:prstGeom>
          <a:noFill/>
          <a:ln>
            <a:noFill/>
          </a:ln>
        </p:spPr>
        <p:txBody>
          <a:bodyPr anchorCtr="0" anchor="t" bIns="91425" lIns="91425" rIns="91425" tIns="91425">
            <a:noAutofit/>
          </a:bodyPr>
          <a:lstStyle/>
          <a:p>
            <a:pPr>
              <a:spcBef>
                <a:spcPts val="0"/>
              </a:spcBef>
              <a:buNone/>
            </a:pPr>
            <a:r>
              <a:rPr lang="en" sz="800">
                <a:solidFill>
                  <a:srgbClr val="FF0000"/>
                </a:solidFill>
              </a:rPr>
              <a:t>Enable voice input in the wear device</a:t>
            </a:r>
          </a:p>
        </p:txBody>
      </p:sp>
      <p:sp>
        <p:nvSpPr>
          <p:cNvPr id="98" name="Shape 98"/>
          <p:cNvSpPr txBox="1"/>
          <p:nvPr/>
        </p:nvSpPr>
        <p:spPr>
          <a:xfrm>
            <a:off x="5704275" y="310792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Receive the voice text</a:t>
            </a:r>
          </a:p>
        </p:txBody>
      </p:sp>
      <p:sp>
        <p:nvSpPr>
          <p:cNvPr id="99" name="Shape 99"/>
          <p:cNvSpPr txBox="1"/>
          <p:nvPr/>
        </p:nvSpPr>
        <p:spPr>
          <a:xfrm>
            <a:off x="5704275" y="3719425"/>
            <a:ext cx="3010199" cy="6588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FF0000"/>
                </a:solidFill>
              </a:rPr>
              <a:t>Connect to the device and send the voice text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140575" y="838200"/>
            <a:ext cx="6972300" cy="495300"/>
          </a:xfrm>
          <a:prstGeom prst="rect">
            <a:avLst/>
          </a:prstGeom>
          <a:noFill/>
          <a:ln>
            <a:noFill/>
          </a:ln>
        </p:spPr>
      </p:pic>
      <p:sp>
        <p:nvSpPr>
          <p:cNvPr id="105" name="Shape 105"/>
          <p:cNvSpPr txBox="1"/>
          <p:nvPr/>
        </p:nvSpPr>
        <p:spPr>
          <a:xfrm>
            <a:off x="140575" y="246900"/>
            <a:ext cx="4268399" cy="4952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Enables voice input in the wear device :</a:t>
            </a:r>
          </a:p>
        </p:txBody>
      </p:sp>
      <p:pic>
        <p:nvPicPr>
          <p:cNvPr id="106" name="Shape 106"/>
          <p:cNvPicPr preferRelativeResize="0"/>
          <p:nvPr/>
        </p:nvPicPr>
        <p:blipFill>
          <a:blip r:embed="rId4">
            <a:alphaModFix/>
          </a:blip>
          <a:stretch>
            <a:fillRect/>
          </a:stretch>
        </p:blipFill>
        <p:spPr>
          <a:xfrm>
            <a:off x="140575" y="2333650"/>
            <a:ext cx="6505575" cy="1914525"/>
          </a:xfrm>
          <a:prstGeom prst="rect">
            <a:avLst/>
          </a:prstGeom>
          <a:noFill/>
          <a:ln>
            <a:noFill/>
          </a:ln>
        </p:spPr>
      </p:pic>
      <p:sp>
        <p:nvSpPr>
          <p:cNvPr id="107" name="Shape 107"/>
          <p:cNvSpPr txBox="1"/>
          <p:nvPr/>
        </p:nvSpPr>
        <p:spPr>
          <a:xfrm>
            <a:off x="140575" y="1838346"/>
            <a:ext cx="3010199" cy="4952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Receive the voice text :</a:t>
            </a:r>
          </a:p>
        </p:txBody>
      </p:sp>
      <p:pic>
        <p:nvPicPr>
          <p:cNvPr id="108" name="Shape 108"/>
          <p:cNvPicPr preferRelativeResize="0"/>
          <p:nvPr/>
        </p:nvPicPr>
        <p:blipFill>
          <a:blip r:embed="rId5">
            <a:alphaModFix/>
          </a:blip>
          <a:stretch>
            <a:fillRect/>
          </a:stretch>
        </p:blipFill>
        <p:spPr>
          <a:xfrm>
            <a:off x="7734212" y="3046012"/>
            <a:ext cx="1350724" cy="19516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